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1_88694098.xml" ContentType="application/vnd.ms-powerpoint.comments+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3.xml" ContentType="application/vnd.openxmlformats-officedocument.presentationml.notesSlide+xml"/>
  <Override PartName="/ppt/comments/modernComment_103_D71B0960.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05_97EEF76E.xml" ContentType="application/vnd.ms-powerpoint.comments+xml"/>
  <Override PartName="/ppt/notesSlides/notesSlide6.xml" ContentType="application/vnd.openxmlformats-officedocument.presentationml.notesSlide+xml"/>
  <Override PartName="/ppt/comments/modernComment_106_224C729C.xml" ContentType="application/vnd.ms-powerpoint.comments+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3"/>
  </p:notesMasterIdLst>
  <p:sldIdLst>
    <p:sldId id="264" r:id="rId5"/>
    <p:sldId id="257" r:id="rId6"/>
    <p:sldId id="258" r:id="rId7"/>
    <p:sldId id="259" r:id="rId8"/>
    <p:sldId id="266" r:id="rId9"/>
    <p:sldId id="261" r:id="rId10"/>
    <p:sldId id="262" r:id="rId11"/>
    <p:sldId id="263" r:id="rId12"/>
  </p:sldIdLst>
  <p:sldSz cx="9906000" cy="6858000" type="A4"/>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16" userDrawn="1">
          <p15:clr>
            <a:srgbClr val="A4A3A4"/>
          </p15:clr>
        </p15:guide>
        <p15:guide id="2" pos="312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14874A-2F43-A002-8D11-8FB8D40176D2}" name="Malani, Sneha" initials="MS" userId="S::sneha.malani@crs.org::4358c1de-ea41-4c35-b6fb-0591170a2f0f" providerId="AD"/>
  <p188:author id="{A6505A67-D3A7-404B-3F39-B378900A0E1D}" name="osama.joudah@acted.org" initials="os" userId="S::urn:spo:guest#osama.joudah@acted.org::" providerId="AD"/>
  <p188:author id="{50289C8E-3B65-02F4-BB87-F47F8F135D6D}" name="Ayoub, Rana" initials="RA" userId="S::rana.ayoub@crs.org::69302795-d1a1-411a-a27a-1ce2a0c91630" providerId="AD"/>
  <p188:author id="{C94B5AAC-1713-5324-4220-1AFCFA882E3E}" name="Barakat, Laila" initials="BL" userId="S::laila.barakat@crs.org::38dd8330-1a05-4660-8777-0dccc569f5c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80000"/>
    <a:srgbClr val="B46A4F"/>
    <a:srgbClr val="FFE9CE"/>
    <a:srgbClr val="4E95D9"/>
    <a:srgbClr val="FFEE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F6FFD5-F99A-4992-90C6-D9634AF7E823}" v="68" dt="2025-09-29T08:45:33.1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012" y="60"/>
      </p:cViewPr>
      <p:guideLst>
        <p:guide orient="horz" pos="3816"/>
        <p:guide pos="31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omments/modernComment_101_88694098.xml><?xml version="1.0" encoding="utf-8"?>
<p188:cmLst xmlns:a="http://schemas.openxmlformats.org/drawingml/2006/main" xmlns:r="http://schemas.openxmlformats.org/officeDocument/2006/relationships" xmlns:p188="http://schemas.microsoft.com/office/powerpoint/2018/8/main">
  <p188:cm id="{ADA1280F-4C21-463E-AE0F-B86FDCE90564}" authorId="{C94B5AAC-1713-5324-4220-1AFCFA882E3E}" status="resolved" created="2025-09-10T09:21:37.368" complete="100000">
    <pc:sldMkLst xmlns:pc="http://schemas.microsoft.com/office/powerpoint/2013/main/command">
      <pc:docMk/>
      <pc:sldMk cId="2288599192" sldId="257"/>
    </pc:sldMkLst>
    <p188:txBody>
      <a:bodyPr/>
      <a:lstStyle/>
      <a:p>
        <a:r>
          <a:rPr lang="en-GB"/>
          <a:t>proceed only if confident? rephrase it or leave it like this?</a:t>
        </a:r>
      </a:p>
    </p188:txBody>
  </p188:cm>
</p188:cmLst>
</file>

<file path=ppt/comments/modernComment_103_D71B0960.xml><?xml version="1.0" encoding="utf-8"?>
<p188:cmLst xmlns:a="http://schemas.openxmlformats.org/drawingml/2006/main" xmlns:r="http://schemas.openxmlformats.org/officeDocument/2006/relationships" xmlns:p188="http://schemas.microsoft.com/office/powerpoint/2018/8/main">
  <p188:cm id="{14A6552E-10C1-4627-8333-F49656E84E43}" authorId="{C94B5AAC-1713-5324-4220-1AFCFA882E3E}" status="resolved" created="2025-09-24T13:51:58.040" complete="100000">
    <ac:deMkLst xmlns:ac="http://schemas.microsoft.com/office/drawing/2013/main/command">
      <pc:docMk xmlns:pc="http://schemas.microsoft.com/office/powerpoint/2013/main/command"/>
      <pc:sldMk xmlns:pc="http://schemas.microsoft.com/office/powerpoint/2013/main/command" cId="3608873312" sldId="259"/>
      <ac:spMk id="62" creationId="{4CA50D32-F517-0510-DF84-7921D5F8082E}"/>
    </ac:deMkLst>
    <p188:txBody>
      <a:bodyPr/>
      <a:lstStyle/>
      <a:p>
        <a:r>
          <a:rPr lang="en-US"/>
          <a:t>not sure about the translation</a:t>
        </a:r>
      </a:p>
    </p188:txBody>
  </p188:cm>
  <p188:cm id="{927EC120-A078-4989-9709-E5BE64031BE7}" authorId="{50289C8E-3B65-02F4-BB87-F47F8F135D6D}" status="resolved" created="2025-09-25T07:45:06.808" complete="100000">
    <ac:deMkLst xmlns:ac="http://schemas.microsoft.com/office/drawing/2013/main/command">
      <pc:docMk xmlns:pc="http://schemas.microsoft.com/office/powerpoint/2013/main/command"/>
      <pc:sldMk xmlns:pc="http://schemas.microsoft.com/office/powerpoint/2013/main/command" cId="3608873312" sldId="259"/>
      <ac:spMk id="11" creationId="{3B70F8B1-5EE1-05F3-6C4A-9F495195381B}"/>
    </ac:deMkLst>
    <p188:txBody>
      <a:bodyPr/>
      <a:lstStyle/>
      <a:p>
        <a:r>
          <a:rPr lang="en-GB"/>
          <a:t>Not sure about the translation: “Expanded sealing off materials”</a:t>
        </a:r>
      </a:p>
    </p188:txBody>
  </p188:cm>
</p188:cmLst>
</file>

<file path=ppt/comments/modernComment_105_97EEF76E.xml><?xml version="1.0" encoding="utf-8"?>
<p188:cmLst xmlns:a="http://schemas.openxmlformats.org/drawingml/2006/main" xmlns:r="http://schemas.openxmlformats.org/officeDocument/2006/relationships" xmlns:p188="http://schemas.microsoft.com/office/powerpoint/2018/8/main">
  <p188:cm id="{456709EA-9144-4FCE-AC23-750C808403D2}" authorId="{C94B5AAC-1713-5324-4220-1AFCFA882E3E}" status="resolved" created="2025-09-10T09:26:12.487" complete="100000">
    <ac:deMkLst xmlns:ac="http://schemas.microsoft.com/office/drawing/2013/main/command">
      <pc:docMk xmlns:pc="http://schemas.microsoft.com/office/powerpoint/2013/main/command"/>
      <pc:sldMk xmlns:pc="http://schemas.microsoft.com/office/powerpoint/2013/main/command" cId="2549020526" sldId="261"/>
      <ac:spMk id="218" creationId="{456EFFB2-4067-57B4-00FC-84A4D434982D}"/>
    </ac:deMkLst>
    <p188:txBody>
      <a:bodyPr/>
      <a:lstStyle/>
      <a:p>
        <a:r>
          <a:rPr lang="en-GB"/>
          <a:t>using stapler and staples instead of cloud nails for tarps as optional? both options</a:t>
        </a:r>
      </a:p>
    </p188:txBody>
  </p188:cm>
</p188:cmLst>
</file>

<file path=ppt/comments/modernComment_106_224C729C.xml><?xml version="1.0" encoding="utf-8"?>
<p188:cmLst xmlns:a="http://schemas.openxmlformats.org/drawingml/2006/main" xmlns:r="http://schemas.openxmlformats.org/officeDocument/2006/relationships" xmlns:p188="http://schemas.microsoft.com/office/powerpoint/2018/8/main">
  <p188:cm id="{669AF739-10FA-4346-A0AD-83FB751E8F48}" authorId="{C94B5AAC-1713-5324-4220-1AFCFA882E3E}" status="resolved" created="2025-09-10T09:19:31.297" complete="100000">
    <ac:deMkLst xmlns:ac="http://schemas.microsoft.com/office/drawing/2013/main/command">
      <pc:docMk xmlns:pc="http://schemas.microsoft.com/office/powerpoint/2013/main/command"/>
      <pc:sldMk xmlns:pc="http://schemas.microsoft.com/office/powerpoint/2013/main/command" cId="575435420" sldId="262"/>
      <ac:spMk id="8" creationId="{20414538-4717-6096-4A63-26F9B4AA0D0E}"/>
    </ac:deMkLst>
    <p188:txBody>
      <a:bodyPr/>
      <a:lstStyle/>
      <a:p>
        <a:r>
          <a:rPr lang="en-GB"/>
          <a:t>Should we add a note mentioning that asbestos is preferably handled by experts?</a:t>
        </a:r>
      </a:p>
    </p188:txBody>
  </p188:cm>
  <p188:cm id="{6CE85B03-6881-4F88-8588-D7CBE93416E5}" authorId="{C94B5AAC-1713-5324-4220-1AFCFA882E3E}" status="resolved" created="2025-09-10T09:22:18.776" complete="100000">
    <pc:sldMkLst xmlns:pc="http://schemas.microsoft.com/office/powerpoint/2013/main/command">
      <pc:docMk/>
      <pc:sldMk cId="575435420" sldId="262"/>
    </pc:sldMkLst>
    <p188:txBody>
      <a:bodyPr/>
      <a:lstStyle/>
      <a:p>
        <a:r>
          <a:rPr lang="en-GB"/>
          <a:t>Refer to debris management and the actual identification of asbestos </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9T18:04:05.0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1918 1 0,'-1918'437'0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09T18:04:05.0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1,'5'0,"-1"1,0 0,0-1,0 2,0 0,0-2,-1 3,6 2,6 1,78 31,158 40,104 0,-231-52,-101-20,145 27,-122-22,55 19,-39-10,123 40,30 9,-127-47,121 16,-193-36,124 20,-122-17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9T18:04:05.0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1402 0,'0'-1401'0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9T18:04:05.0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2468 31 0,'-2467'0'0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4DF68C8A-8B7E-4112-8B4B-ED7F6F837A17}" type="datetimeFigureOut">
              <a:rPr lang="en-GB" smtClean="0"/>
              <a:t>30/09/2025</a:t>
            </a:fld>
            <a:endParaRPr lang="en-GB"/>
          </a:p>
        </p:txBody>
      </p:sp>
      <p:sp>
        <p:nvSpPr>
          <p:cNvPr id="4" name="Slide Image Placeholder 3"/>
          <p:cNvSpPr>
            <a:spLocks noGrp="1" noRot="1" noChangeAspect="1"/>
          </p:cNvSpPr>
          <p:nvPr>
            <p:ph type="sldImg" idx="2"/>
          </p:nvPr>
        </p:nvSpPr>
        <p:spPr>
          <a:xfrm>
            <a:off x="2900363" y="857250"/>
            <a:ext cx="3343275"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38CA9E35-E919-4C7F-9629-E6AE27DC3734}" type="slidenum">
              <a:rPr lang="en-GB" smtClean="0"/>
              <a:t>‹#›</a:t>
            </a:fld>
            <a:endParaRPr lang="en-GB"/>
          </a:p>
        </p:txBody>
      </p:sp>
    </p:spTree>
    <p:extLst>
      <p:ext uri="{BB962C8B-B14F-4D97-AF65-F5344CB8AC3E}">
        <p14:creationId xmlns:p14="http://schemas.microsoft.com/office/powerpoint/2010/main" val="1521515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8CA9E35-E919-4C7F-9629-E6AE27DC3734}" type="slidenum">
              <a:rPr lang="en-GB" smtClean="0"/>
              <a:t>2</a:t>
            </a:fld>
            <a:endParaRPr lang="en-GB"/>
          </a:p>
        </p:txBody>
      </p:sp>
    </p:spTree>
    <p:extLst>
      <p:ext uri="{BB962C8B-B14F-4D97-AF65-F5344CB8AC3E}">
        <p14:creationId xmlns:p14="http://schemas.microsoft.com/office/powerpoint/2010/main" val="2458243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8CA9E35-E919-4C7F-9629-E6AE27DC3734}" type="slidenum">
              <a:rPr lang="en-GB" smtClean="0"/>
              <a:t>3</a:t>
            </a:fld>
            <a:endParaRPr lang="en-GB"/>
          </a:p>
        </p:txBody>
      </p:sp>
    </p:spTree>
    <p:extLst>
      <p:ext uri="{BB962C8B-B14F-4D97-AF65-F5344CB8AC3E}">
        <p14:creationId xmlns:p14="http://schemas.microsoft.com/office/powerpoint/2010/main" val="1088031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0E7BF-D42B-934E-7E9F-F0157FFDAA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B04DD4-AAC6-7538-65F8-0DDCDB550E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1D8A61-3F18-AF59-1AFB-6121498CBB9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8A05E6F-2EBF-0AE8-596C-A9FBDD5FD73E}"/>
              </a:ext>
            </a:extLst>
          </p:cNvPr>
          <p:cNvSpPr>
            <a:spLocks noGrp="1"/>
          </p:cNvSpPr>
          <p:nvPr>
            <p:ph type="sldNum" sz="quarter" idx="5"/>
          </p:nvPr>
        </p:nvSpPr>
        <p:spPr/>
        <p:txBody>
          <a:bodyPr/>
          <a:lstStyle/>
          <a:p>
            <a:fld id="{38CA9E35-E919-4C7F-9629-E6AE27DC3734}" type="slidenum">
              <a:rPr lang="en-GB" smtClean="0"/>
              <a:t>4</a:t>
            </a:fld>
            <a:endParaRPr lang="en-GB"/>
          </a:p>
        </p:txBody>
      </p:sp>
    </p:spTree>
    <p:extLst>
      <p:ext uri="{BB962C8B-B14F-4D97-AF65-F5344CB8AC3E}">
        <p14:creationId xmlns:p14="http://schemas.microsoft.com/office/powerpoint/2010/main" val="1702979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67FBB-201E-5A4C-F873-17D828EDB3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1F6F04-8E53-AFD6-5054-66E6E4F4C2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359944-BBF7-79DD-6EA2-35EFB901DF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D20B90A-C111-BF85-298F-EE2C5ED560FE}"/>
              </a:ext>
            </a:extLst>
          </p:cNvPr>
          <p:cNvSpPr>
            <a:spLocks noGrp="1"/>
          </p:cNvSpPr>
          <p:nvPr>
            <p:ph type="sldNum" sz="quarter" idx="5"/>
          </p:nvPr>
        </p:nvSpPr>
        <p:spPr/>
        <p:txBody>
          <a:bodyPr/>
          <a:lstStyle/>
          <a:p>
            <a:fld id="{38CA9E35-E919-4C7F-9629-E6AE27DC3734}" type="slidenum">
              <a:rPr lang="en-GB" smtClean="0"/>
              <a:t>5</a:t>
            </a:fld>
            <a:endParaRPr lang="en-GB"/>
          </a:p>
        </p:txBody>
      </p:sp>
    </p:spTree>
    <p:extLst>
      <p:ext uri="{BB962C8B-B14F-4D97-AF65-F5344CB8AC3E}">
        <p14:creationId xmlns:p14="http://schemas.microsoft.com/office/powerpoint/2010/main" val="3561617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664A2-10C5-2988-DE80-EB5A892DD3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B94D87-E22C-F130-B3F0-69BD736705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5253AD-9EEB-7F90-09A2-7BC70CE9645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17C83CF-51B1-8FD2-C172-BF84B3482DEB}"/>
              </a:ext>
            </a:extLst>
          </p:cNvPr>
          <p:cNvSpPr>
            <a:spLocks noGrp="1"/>
          </p:cNvSpPr>
          <p:nvPr>
            <p:ph type="sldNum" sz="quarter" idx="5"/>
          </p:nvPr>
        </p:nvSpPr>
        <p:spPr/>
        <p:txBody>
          <a:bodyPr/>
          <a:lstStyle/>
          <a:p>
            <a:fld id="{38CA9E35-E919-4C7F-9629-E6AE27DC3734}" type="slidenum">
              <a:rPr lang="en-GB" smtClean="0"/>
              <a:t>6</a:t>
            </a:fld>
            <a:endParaRPr lang="en-GB"/>
          </a:p>
        </p:txBody>
      </p:sp>
    </p:spTree>
    <p:extLst>
      <p:ext uri="{BB962C8B-B14F-4D97-AF65-F5344CB8AC3E}">
        <p14:creationId xmlns:p14="http://schemas.microsoft.com/office/powerpoint/2010/main" val="2496750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F05FE-2F8F-3A98-A5D7-34AE1D2181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46B377-A772-5E5E-2B45-45A5432886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BB8D67-21E2-4023-FC02-86629B349C1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00A9E5C-6EDD-02CE-73B8-A482CFAEB14F}"/>
              </a:ext>
            </a:extLst>
          </p:cNvPr>
          <p:cNvSpPr>
            <a:spLocks noGrp="1"/>
          </p:cNvSpPr>
          <p:nvPr>
            <p:ph type="sldNum" sz="quarter" idx="5"/>
          </p:nvPr>
        </p:nvSpPr>
        <p:spPr/>
        <p:txBody>
          <a:bodyPr/>
          <a:lstStyle/>
          <a:p>
            <a:fld id="{38CA9E35-E919-4C7F-9629-E6AE27DC3734}" type="slidenum">
              <a:rPr lang="en-GB" smtClean="0"/>
              <a:t>7</a:t>
            </a:fld>
            <a:endParaRPr lang="en-GB"/>
          </a:p>
        </p:txBody>
      </p:sp>
    </p:spTree>
    <p:extLst>
      <p:ext uri="{BB962C8B-B14F-4D97-AF65-F5344CB8AC3E}">
        <p14:creationId xmlns:p14="http://schemas.microsoft.com/office/powerpoint/2010/main" val="2351672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01627-5ECF-11A1-0F41-330E1A46C0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874B5A-0CBE-B8BB-3E32-28EBE19B72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EC0232-FFBE-9143-4056-81C9C39D8F2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7E762AD-C370-586D-14D0-ACD682D01753}"/>
              </a:ext>
            </a:extLst>
          </p:cNvPr>
          <p:cNvSpPr>
            <a:spLocks noGrp="1"/>
          </p:cNvSpPr>
          <p:nvPr>
            <p:ph type="sldNum" sz="quarter" idx="5"/>
          </p:nvPr>
        </p:nvSpPr>
        <p:spPr/>
        <p:txBody>
          <a:bodyPr/>
          <a:lstStyle/>
          <a:p>
            <a:fld id="{38CA9E35-E919-4C7F-9629-E6AE27DC3734}" type="slidenum">
              <a:rPr lang="en-GB" smtClean="0"/>
              <a:t>8</a:t>
            </a:fld>
            <a:endParaRPr lang="en-GB"/>
          </a:p>
        </p:txBody>
      </p:sp>
    </p:spTree>
    <p:extLst>
      <p:ext uri="{BB962C8B-B14F-4D97-AF65-F5344CB8AC3E}">
        <p14:creationId xmlns:p14="http://schemas.microsoft.com/office/powerpoint/2010/main" val="2942503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48BB2666-4EDB-4A55-A199-509A15295DC6}" type="datetimeFigureOut">
              <a:rPr lang="en-GB" smtClean="0"/>
              <a:t>30/09/2025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582396-E6D3-43FB-9224-D13A680BF409}" type="slidenum">
              <a:rPr lang="en-GB" smtClean="0"/>
              <a:t>‹#›</a:t>
            </a:fld>
            <a:endParaRPr lang="en-GB"/>
          </a:p>
        </p:txBody>
      </p:sp>
    </p:spTree>
    <p:extLst>
      <p:ext uri="{BB962C8B-B14F-4D97-AF65-F5344CB8AC3E}">
        <p14:creationId xmlns:p14="http://schemas.microsoft.com/office/powerpoint/2010/main" val="9623753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8BB2666-4EDB-4A55-A199-509A15295DC6}" type="datetimeFigureOut">
              <a:rPr lang="en-GB" smtClean="0"/>
              <a:t>30/09/2025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582396-E6D3-43FB-9224-D13A680BF409}" type="slidenum">
              <a:rPr lang="en-GB" smtClean="0"/>
              <a:t>‹#›</a:t>
            </a:fld>
            <a:endParaRPr lang="en-GB"/>
          </a:p>
        </p:txBody>
      </p:sp>
    </p:spTree>
    <p:extLst>
      <p:ext uri="{BB962C8B-B14F-4D97-AF65-F5344CB8AC3E}">
        <p14:creationId xmlns:p14="http://schemas.microsoft.com/office/powerpoint/2010/main" val="888360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8BB2666-4EDB-4A55-A199-509A15295DC6}" type="datetimeFigureOut">
              <a:rPr lang="en-GB" smtClean="0"/>
              <a:t>30/09/2025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582396-E6D3-43FB-9224-D13A680BF409}" type="slidenum">
              <a:rPr lang="en-GB" smtClean="0"/>
              <a:t>‹#›</a:t>
            </a:fld>
            <a:endParaRPr lang="en-GB"/>
          </a:p>
        </p:txBody>
      </p:sp>
    </p:spTree>
    <p:extLst>
      <p:ext uri="{BB962C8B-B14F-4D97-AF65-F5344CB8AC3E}">
        <p14:creationId xmlns:p14="http://schemas.microsoft.com/office/powerpoint/2010/main" val="3261367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8BB2666-4EDB-4A55-A199-509A15295DC6}" type="datetimeFigureOut">
              <a:rPr lang="en-GB" smtClean="0"/>
              <a:t>30/09/2025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582396-E6D3-43FB-9224-D13A680BF409}" type="slidenum">
              <a:rPr lang="en-GB" smtClean="0"/>
              <a:t>‹#›</a:t>
            </a:fld>
            <a:endParaRPr lang="en-GB"/>
          </a:p>
        </p:txBody>
      </p:sp>
    </p:spTree>
    <p:extLst>
      <p:ext uri="{BB962C8B-B14F-4D97-AF65-F5344CB8AC3E}">
        <p14:creationId xmlns:p14="http://schemas.microsoft.com/office/powerpoint/2010/main" val="1793341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8BB2666-4EDB-4A55-A199-509A15295DC6}" type="datetimeFigureOut">
              <a:rPr lang="en-GB" smtClean="0"/>
              <a:t>30/09/2025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582396-E6D3-43FB-9224-D13A680BF409}" type="slidenum">
              <a:rPr lang="en-GB" smtClean="0"/>
              <a:t>‹#›</a:t>
            </a:fld>
            <a:endParaRPr lang="en-GB"/>
          </a:p>
        </p:txBody>
      </p:sp>
    </p:spTree>
    <p:extLst>
      <p:ext uri="{BB962C8B-B14F-4D97-AF65-F5344CB8AC3E}">
        <p14:creationId xmlns:p14="http://schemas.microsoft.com/office/powerpoint/2010/main" val="2079808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81038" y="1825625"/>
            <a:ext cx="42100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014913" y="1825625"/>
            <a:ext cx="42100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48BB2666-4EDB-4A55-A199-509A15295DC6}" type="datetimeFigureOut">
              <a:rPr lang="en-GB" smtClean="0"/>
              <a:t>30/09/2025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582396-E6D3-43FB-9224-D13A680BF409}" type="slidenum">
              <a:rPr lang="en-GB" smtClean="0"/>
              <a:t>‹#›</a:t>
            </a:fld>
            <a:endParaRPr lang="en-GB"/>
          </a:p>
        </p:txBody>
      </p:sp>
    </p:spTree>
    <p:extLst>
      <p:ext uri="{BB962C8B-B14F-4D97-AF65-F5344CB8AC3E}">
        <p14:creationId xmlns:p14="http://schemas.microsoft.com/office/powerpoint/2010/main" val="950589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8BB2666-4EDB-4A55-A199-509A15295DC6}" type="datetimeFigureOut">
              <a:rPr lang="en-GB" smtClean="0"/>
              <a:t>30/09/2025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7582396-E6D3-43FB-9224-D13A680BF409}" type="slidenum">
              <a:rPr lang="en-GB" smtClean="0"/>
              <a:t>‹#›</a:t>
            </a:fld>
            <a:endParaRPr lang="en-GB"/>
          </a:p>
        </p:txBody>
      </p:sp>
    </p:spTree>
    <p:extLst>
      <p:ext uri="{BB962C8B-B14F-4D97-AF65-F5344CB8AC3E}">
        <p14:creationId xmlns:p14="http://schemas.microsoft.com/office/powerpoint/2010/main" val="591193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48BB2666-4EDB-4A55-A199-509A15295DC6}" type="datetimeFigureOut">
              <a:rPr lang="en-GB" smtClean="0"/>
              <a:t>30/09/2025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7582396-E6D3-43FB-9224-D13A680BF409}" type="slidenum">
              <a:rPr lang="en-GB" smtClean="0"/>
              <a:t>‹#›</a:t>
            </a:fld>
            <a:endParaRPr lang="en-GB"/>
          </a:p>
        </p:txBody>
      </p:sp>
    </p:spTree>
    <p:extLst>
      <p:ext uri="{BB962C8B-B14F-4D97-AF65-F5344CB8AC3E}">
        <p14:creationId xmlns:p14="http://schemas.microsoft.com/office/powerpoint/2010/main" val="3917988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BB2666-4EDB-4A55-A199-509A15295DC6}" type="datetimeFigureOut">
              <a:rPr lang="en-GB" smtClean="0"/>
              <a:t>30/09/2025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7582396-E6D3-43FB-9224-D13A680BF409}" type="slidenum">
              <a:rPr lang="en-GB" smtClean="0"/>
              <a:t>‹#›</a:t>
            </a:fld>
            <a:endParaRPr lang="en-GB"/>
          </a:p>
        </p:txBody>
      </p:sp>
    </p:spTree>
    <p:extLst>
      <p:ext uri="{BB962C8B-B14F-4D97-AF65-F5344CB8AC3E}">
        <p14:creationId xmlns:p14="http://schemas.microsoft.com/office/powerpoint/2010/main" val="111918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BB2666-4EDB-4A55-A199-509A15295DC6}" type="datetimeFigureOut">
              <a:rPr lang="en-GB" smtClean="0"/>
              <a:t>30/09/2025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582396-E6D3-43FB-9224-D13A680BF409}" type="slidenum">
              <a:rPr lang="en-GB" smtClean="0"/>
              <a:t>‹#›</a:t>
            </a:fld>
            <a:endParaRPr lang="en-GB"/>
          </a:p>
        </p:txBody>
      </p:sp>
    </p:spTree>
    <p:extLst>
      <p:ext uri="{BB962C8B-B14F-4D97-AF65-F5344CB8AC3E}">
        <p14:creationId xmlns:p14="http://schemas.microsoft.com/office/powerpoint/2010/main" val="2531756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BB2666-4EDB-4A55-A199-509A15295DC6}" type="datetimeFigureOut">
              <a:rPr lang="en-GB" smtClean="0"/>
              <a:t>30/09/2025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582396-E6D3-43FB-9224-D13A680BF409}" type="slidenum">
              <a:rPr lang="en-GB" smtClean="0"/>
              <a:t>‹#›</a:t>
            </a:fld>
            <a:endParaRPr lang="en-GB"/>
          </a:p>
        </p:txBody>
      </p:sp>
    </p:spTree>
    <p:extLst>
      <p:ext uri="{BB962C8B-B14F-4D97-AF65-F5344CB8AC3E}">
        <p14:creationId xmlns:p14="http://schemas.microsoft.com/office/powerpoint/2010/main" val="1414800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8BB2666-4EDB-4A55-A199-509A15295DC6}" type="datetimeFigureOut">
              <a:rPr lang="en-GB" smtClean="0"/>
              <a:t>30/09/2025</a:t>
            </a:fld>
            <a:endParaRPr lang="en-GB"/>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7582396-E6D3-43FB-9224-D13A680BF409}" type="slidenum">
              <a:rPr lang="en-GB" smtClean="0"/>
              <a:t>‹#›</a:t>
            </a:fld>
            <a:endParaRPr lang="en-GB"/>
          </a:p>
        </p:txBody>
      </p:sp>
    </p:spTree>
    <p:extLst>
      <p:ext uri="{BB962C8B-B14F-4D97-AF65-F5344CB8AC3E}">
        <p14:creationId xmlns:p14="http://schemas.microsoft.com/office/powerpoint/2010/main" val="3278979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12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2.wdp"/><Relationship Id="rId1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0.png"/><Relationship Id="rId17" Type="http://schemas.openxmlformats.org/officeDocument/2006/relationships/image" Target="../media/image14.png"/><Relationship Id="rId2" Type="http://schemas.openxmlformats.org/officeDocument/2006/relationships/image" Target="../media/image1.png"/><Relationship Id="rId16"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2.png"/><Relationship Id="rId10" Type="http://schemas.openxmlformats.org/officeDocument/2006/relationships/image" Target="../media/image9.png"/><Relationship Id="rId19"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18" Type="http://schemas.openxmlformats.org/officeDocument/2006/relationships/image" Target="../media/image29.png"/><Relationship Id="rId3" Type="http://schemas.microsoft.com/office/2018/10/relationships/comments" Target="../comments/modernComment_101_88694098.xml"/><Relationship Id="rId21" Type="http://schemas.openxmlformats.org/officeDocument/2006/relationships/image" Target="../media/image32.png"/><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image" Target="../media/image28.jpeg"/><Relationship Id="rId2" Type="http://schemas.openxmlformats.org/officeDocument/2006/relationships/notesSlide" Target="../notesSlides/notesSlide1.xml"/><Relationship Id="rId16" Type="http://schemas.openxmlformats.org/officeDocument/2006/relationships/image" Target="../media/image27.jpeg"/><Relationship Id="rId20" Type="http://schemas.openxmlformats.org/officeDocument/2006/relationships/image" Target="../media/image31.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2.png"/><Relationship Id="rId5" Type="http://schemas.openxmlformats.org/officeDocument/2006/relationships/image" Target="../media/image18.png"/><Relationship Id="rId15" Type="http://schemas.openxmlformats.org/officeDocument/2006/relationships/image" Target="../media/image26.jpe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7.png"/><Relationship Id="rId9" Type="http://schemas.microsoft.com/office/2007/relationships/hdphoto" Target="../media/hdphoto4.wdp"/><Relationship Id="rId14"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customXml" Target="../ink/ink1.xml"/><Relationship Id="rId18" Type="http://schemas.openxmlformats.org/officeDocument/2006/relationships/image" Target="../media/image45.png"/><Relationship Id="rId3" Type="http://schemas.openxmlformats.org/officeDocument/2006/relationships/image" Target="../media/image33.png"/><Relationship Id="rId21" Type="http://schemas.openxmlformats.org/officeDocument/2006/relationships/image" Target="../media/image41.png"/><Relationship Id="rId7" Type="http://schemas.openxmlformats.org/officeDocument/2006/relationships/image" Target="../media/image37.png"/><Relationship Id="rId12" Type="http://schemas.openxmlformats.org/officeDocument/2006/relationships/image" Target="../media/image22.png"/><Relationship Id="rId17" Type="http://schemas.openxmlformats.org/officeDocument/2006/relationships/customXml" Target="../ink/ink3.xml"/><Relationship Id="rId25" Type="http://schemas.microsoft.com/office/2007/relationships/hdphoto" Target="../media/hdphoto6.wdp"/><Relationship Id="rId2" Type="http://schemas.openxmlformats.org/officeDocument/2006/relationships/notesSlide" Target="../notesSlides/notesSlide2.xml"/><Relationship Id="rId16" Type="http://schemas.openxmlformats.org/officeDocument/2006/relationships/image" Target="../media/image44.png"/><Relationship Id="rId20"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36.svg"/><Relationship Id="rId11" Type="http://schemas.openxmlformats.org/officeDocument/2006/relationships/image" Target="../media/image40.jpeg"/><Relationship Id="rId24" Type="http://schemas.openxmlformats.org/officeDocument/2006/relationships/image" Target="../media/image47.png"/><Relationship Id="rId5" Type="http://schemas.openxmlformats.org/officeDocument/2006/relationships/image" Target="../media/image35.png"/><Relationship Id="rId15" Type="http://schemas.openxmlformats.org/officeDocument/2006/relationships/customXml" Target="../ink/ink2.xml"/><Relationship Id="rId23" Type="http://schemas.openxmlformats.org/officeDocument/2006/relationships/image" Target="../media/image42.png"/><Relationship Id="rId10" Type="http://schemas.openxmlformats.org/officeDocument/2006/relationships/image" Target="../media/image39.jpeg"/><Relationship Id="rId19" Type="http://schemas.openxmlformats.org/officeDocument/2006/relationships/customXml" Target="../ink/ink4.xml"/><Relationship Id="rId4" Type="http://schemas.openxmlformats.org/officeDocument/2006/relationships/image" Target="../media/image34.png"/><Relationship Id="rId9" Type="http://schemas.openxmlformats.org/officeDocument/2006/relationships/image" Target="../media/image25.png"/><Relationship Id="rId14" Type="http://schemas.openxmlformats.org/officeDocument/2006/relationships/image" Target="../media/image43.png"/><Relationship Id="rId22" Type="http://schemas.microsoft.com/office/2007/relationships/hdphoto" Target="../media/hdphoto5.wdp"/></Relationships>
</file>

<file path=ppt/slides/_rels/slide4.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png"/><Relationship Id="rId3" Type="http://schemas.microsoft.com/office/2018/10/relationships/comments" Target="../comments/modernComment_103_D71B0960.xml"/><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jpeg"/></Relationships>
</file>

<file path=ppt/slides/_rels/slide5.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18" Type="http://schemas.openxmlformats.org/officeDocument/2006/relationships/image" Target="../media/image38.svg"/><Relationship Id="rId3" Type="http://schemas.openxmlformats.org/officeDocument/2006/relationships/image" Target="../media/image60.png"/><Relationship Id="rId21" Type="http://schemas.microsoft.com/office/2007/relationships/hdphoto" Target="../media/hdphoto8.wdp"/><Relationship Id="rId7" Type="http://schemas.openxmlformats.org/officeDocument/2006/relationships/image" Target="../media/image63.png"/><Relationship Id="rId12" Type="http://schemas.openxmlformats.org/officeDocument/2006/relationships/image" Target="../media/image68.png"/><Relationship Id="rId17" Type="http://schemas.openxmlformats.org/officeDocument/2006/relationships/image" Target="../media/image37.png"/><Relationship Id="rId25" Type="http://schemas.microsoft.com/office/2007/relationships/hdphoto" Target="../media/hdphoto10.wdp"/><Relationship Id="rId2" Type="http://schemas.openxmlformats.org/officeDocument/2006/relationships/notesSlide" Target="../notesSlides/notesSlide4.xml"/><Relationship Id="rId16" Type="http://schemas.openxmlformats.org/officeDocument/2006/relationships/image" Target="../media/image36.svg"/><Relationship Id="rId20"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62.svg"/><Relationship Id="rId11" Type="http://schemas.openxmlformats.org/officeDocument/2006/relationships/image" Target="../media/image67.png"/><Relationship Id="rId24" Type="http://schemas.openxmlformats.org/officeDocument/2006/relationships/image" Target="../media/image74.png"/><Relationship Id="rId5" Type="http://schemas.openxmlformats.org/officeDocument/2006/relationships/image" Target="../media/image61.png"/><Relationship Id="rId15" Type="http://schemas.openxmlformats.org/officeDocument/2006/relationships/image" Target="../media/image35.png"/><Relationship Id="rId23" Type="http://schemas.microsoft.com/office/2007/relationships/hdphoto" Target="../media/hdphoto9.wdp"/><Relationship Id="rId10" Type="http://schemas.openxmlformats.org/officeDocument/2006/relationships/image" Target="../media/image66.png"/><Relationship Id="rId19" Type="http://schemas.openxmlformats.org/officeDocument/2006/relationships/image" Target="../media/image71.png"/><Relationship Id="rId4" Type="http://schemas.microsoft.com/office/2007/relationships/hdphoto" Target="../media/hdphoto7.wdp"/><Relationship Id="rId9" Type="http://schemas.openxmlformats.org/officeDocument/2006/relationships/image" Target="../media/image65.png"/><Relationship Id="rId14" Type="http://schemas.openxmlformats.org/officeDocument/2006/relationships/image" Target="../media/image70.png"/><Relationship Id="rId22" Type="http://schemas.openxmlformats.org/officeDocument/2006/relationships/image" Target="../media/image73.png"/></Relationships>
</file>

<file path=ppt/slides/_rels/slide6.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microsoft.com/office/2018/10/relationships/comments" Target="../comments/modernComment_105_97EEF76E.xml"/><Relationship Id="rId7" Type="http://schemas.openxmlformats.org/officeDocument/2006/relationships/image" Target="../media/image76.svg"/><Relationship Id="rId12" Type="http://schemas.openxmlformats.org/officeDocument/2006/relationships/image" Target="../media/image81.png"/><Relationship Id="rId2" Type="http://schemas.openxmlformats.org/officeDocument/2006/relationships/notesSlide" Target="../notesSlides/notesSlide5.xml"/><Relationship Id="rId16"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62.svg"/><Relationship Id="rId11" Type="http://schemas.openxmlformats.org/officeDocument/2006/relationships/image" Target="../media/image80.png"/><Relationship Id="rId5" Type="http://schemas.openxmlformats.org/officeDocument/2006/relationships/image" Target="../media/image61.png"/><Relationship Id="rId15" Type="http://schemas.openxmlformats.org/officeDocument/2006/relationships/image" Target="../media/image84.svg"/><Relationship Id="rId10" Type="http://schemas.openxmlformats.org/officeDocument/2006/relationships/image" Target="../media/image79.svg"/><Relationship Id="rId4" Type="http://schemas.openxmlformats.org/officeDocument/2006/relationships/image" Target="../media/image75.png"/><Relationship Id="rId9" Type="http://schemas.openxmlformats.org/officeDocument/2006/relationships/image" Target="../media/image78.png"/><Relationship Id="rId14" Type="http://schemas.openxmlformats.org/officeDocument/2006/relationships/image" Target="../media/image83.svg"/></Relationships>
</file>

<file path=ppt/slides/_rels/slide7.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16.png"/><Relationship Id="rId3" Type="http://schemas.microsoft.com/office/2018/10/relationships/comments" Target="../comments/modernComment_106_224C729C.xml"/><Relationship Id="rId7" Type="http://schemas.openxmlformats.org/officeDocument/2006/relationships/image" Target="../media/image89.svg"/><Relationship Id="rId12" Type="http://schemas.openxmlformats.org/officeDocument/2006/relationships/image" Target="../media/image9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8.png"/><Relationship Id="rId11" Type="http://schemas.openxmlformats.org/officeDocument/2006/relationships/image" Target="../media/image92.png"/><Relationship Id="rId5" Type="http://schemas.openxmlformats.org/officeDocument/2006/relationships/image" Target="../media/image87.png"/><Relationship Id="rId10" Type="http://schemas.openxmlformats.org/officeDocument/2006/relationships/image" Target="../media/image91.png"/><Relationship Id="rId4" Type="http://schemas.openxmlformats.org/officeDocument/2006/relationships/image" Target="../media/image86.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image" Target="../media/image104.pn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4B677D-178D-0623-DFC9-B7C30F55BF30}"/>
              </a:ext>
            </a:extLst>
          </p:cNvPr>
          <p:cNvPicPr>
            <a:picLocks noChangeAspect="1"/>
          </p:cNvPicPr>
          <p:nvPr/>
        </p:nvPicPr>
        <p:blipFill>
          <a:blip r:embed="rId2"/>
          <a:stretch>
            <a:fillRect/>
          </a:stretch>
        </p:blipFill>
        <p:spPr>
          <a:xfrm>
            <a:off x="686799" y="928386"/>
            <a:ext cx="660213" cy="710483"/>
          </a:xfrm>
          <a:prstGeom prst="rect">
            <a:avLst/>
          </a:prstGeom>
        </p:spPr>
      </p:pic>
      <p:sp>
        <p:nvSpPr>
          <p:cNvPr id="7" name="TextBox 6">
            <a:extLst>
              <a:ext uri="{FF2B5EF4-FFF2-40B4-BE49-F238E27FC236}">
                <a16:creationId xmlns:a16="http://schemas.microsoft.com/office/drawing/2014/main" id="{E7E29FBD-9792-0CD6-D04A-BF28E4D9048B}"/>
              </a:ext>
            </a:extLst>
          </p:cNvPr>
          <p:cNvSpPr txBox="1"/>
          <p:nvPr/>
        </p:nvSpPr>
        <p:spPr>
          <a:xfrm>
            <a:off x="133103" y="682329"/>
            <a:ext cx="4580971" cy="338514"/>
          </a:xfrm>
          <a:prstGeom prst="rect">
            <a:avLst/>
          </a:prstGeom>
          <a:noFill/>
          <a:ln>
            <a:noFill/>
          </a:ln>
        </p:spPr>
        <p:txBody>
          <a:bodyPr spcFirstLastPara="1" wrap="square" lIns="91425" tIns="45700" rIns="91425" bIns="45700" anchor="t" anchorCtr="0">
            <a:spAutoFit/>
          </a:bodyPr>
          <a:lstStyle>
            <a:defPPr>
              <a:defRPr lang="en-US"/>
            </a:defPPr>
            <a:lvl1pPr marR="0" lvl="0" indent="0">
              <a:spcBef>
                <a:spcPts val="0"/>
              </a:spcBef>
              <a:spcAft>
                <a:spcPts val="0"/>
              </a:spcAft>
              <a:buNone/>
              <a:defRPr b="1">
                <a:solidFill>
                  <a:schemeClr val="dk1"/>
                </a:solidFill>
                <a:latin typeface="Arial"/>
                <a:ea typeface="Arial"/>
                <a:cs typeface="Arial"/>
              </a:defRPr>
            </a:lvl1pPr>
          </a:lstStyle>
          <a:p>
            <a:pPr marL="285750" indent="-285750" algn="r" rtl="1">
              <a:buFont typeface="Wingdings" panose="05000000000000000000" pitchFamily="2" charset="2"/>
              <a:buChar char="q"/>
            </a:pPr>
            <a:r>
              <a:rPr lang="ar-LB" sz="1600" noProof="0" dirty="0">
                <a:ea typeface="Calibri"/>
                <a:cs typeface="+mn-cs"/>
              </a:rPr>
              <a:t>اطلب الإذن من المالك</a:t>
            </a:r>
            <a:endParaRPr lang="ar-LB" sz="1600" noProof="0" dirty="0">
              <a:latin typeface="Calibri"/>
              <a:ea typeface="Calibri"/>
              <a:cs typeface="+mn-cs"/>
            </a:endParaRPr>
          </a:p>
        </p:txBody>
      </p:sp>
      <p:pic>
        <p:nvPicPr>
          <p:cNvPr id="9" name="Picture 8" descr="A drawing of a house and a paper with a check mark&#10;&#10;AI-generated content may be incorrect.">
            <a:extLst>
              <a:ext uri="{FF2B5EF4-FFF2-40B4-BE49-F238E27FC236}">
                <a16:creationId xmlns:a16="http://schemas.microsoft.com/office/drawing/2014/main" id="{72B6B209-179E-2776-C16D-190E4D7A8063}"/>
              </a:ext>
            </a:extLst>
          </p:cNvPr>
          <p:cNvPicPr>
            <a:picLocks noChangeAspect="1"/>
          </p:cNvPicPr>
          <p:nvPr/>
        </p:nvPicPr>
        <p:blipFill>
          <a:blip r:embed="rId3"/>
          <a:stretch>
            <a:fillRect/>
          </a:stretch>
        </p:blipFill>
        <p:spPr>
          <a:xfrm>
            <a:off x="412596" y="685966"/>
            <a:ext cx="548406" cy="545292"/>
          </a:xfrm>
          <a:prstGeom prst="rect">
            <a:avLst/>
          </a:prstGeom>
        </p:spPr>
      </p:pic>
      <p:sp>
        <p:nvSpPr>
          <p:cNvPr id="11" name="TextBox 10">
            <a:extLst>
              <a:ext uri="{FF2B5EF4-FFF2-40B4-BE49-F238E27FC236}">
                <a16:creationId xmlns:a16="http://schemas.microsoft.com/office/drawing/2014/main" id="{0B5DB97B-6950-30D3-AE9D-C5013471AE27}"/>
              </a:ext>
            </a:extLst>
          </p:cNvPr>
          <p:cNvSpPr txBox="1"/>
          <p:nvPr/>
        </p:nvSpPr>
        <p:spPr>
          <a:xfrm>
            <a:off x="727194" y="1202192"/>
            <a:ext cx="3995802" cy="338514"/>
          </a:xfrm>
          <a:prstGeom prst="rect">
            <a:avLst/>
          </a:prstGeom>
          <a:noFill/>
          <a:ln>
            <a:noFill/>
          </a:ln>
        </p:spPr>
        <p:txBody>
          <a:bodyPr spcFirstLastPara="1" wrap="square" lIns="91425" tIns="45700" rIns="91425" bIns="45700" anchor="t" anchorCtr="0">
            <a:spAutoFit/>
          </a:bodyPr>
          <a:lstStyle>
            <a:defPPr>
              <a:defRPr lang="en-US"/>
            </a:defPPr>
            <a:lvl1pPr marR="0" lvl="0" indent="0">
              <a:spcBef>
                <a:spcPts val="0"/>
              </a:spcBef>
              <a:spcAft>
                <a:spcPts val="0"/>
              </a:spcAft>
              <a:buNone/>
              <a:defRPr b="1">
                <a:solidFill>
                  <a:schemeClr val="dk1"/>
                </a:solidFill>
                <a:latin typeface="Arial"/>
                <a:ea typeface="Arial"/>
                <a:cs typeface="Arial"/>
              </a:defRPr>
            </a:lvl1pPr>
          </a:lstStyle>
          <a:p>
            <a:pPr marL="285750" indent="-285750" algn="r" rtl="1">
              <a:buFont typeface="Wingdings" panose="05000000000000000000" pitchFamily="2" charset="2"/>
              <a:buChar char="q"/>
            </a:pPr>
            <a:r>
              <a:rPr lang="ar-LB" sz="1600" noProof="0">
                <a:ea typeface="Calibri"/>
                <a:cs typeface="+mn-cs"/>
              </a:rPr>
              <a:t>قيِّم الأضرار، قدر استطاعتك</a:t>
            </a:r>
            <a:endParaRPr lang="ar-LB" noProof="0">
              <a:ea typeface="Calibri"/>
              <a:cs typeface="+mn-cs"/>
            </a:endParaRPr>
          </a:p>
        </p:txBody>
      </p:sp>
      <p:sp>
        <p:nvSpPr>
          <p:cNvPr id="13" name="TextBox 12">
            <a:extLst>
              <a:ext uri="{FF2B5EF4-FFF2-40B4-BE49-F238E27FC236}">
                <a16:creationId xmlns:a16="http://schemas.microsoft.com/office/drawing/2014/main" id="{89B49466-A4CB-F4D3-BB84-0E0EA127173A}"/>
              </a:ext>
            </a:extLst>
          </p:cNvPr>
          <p:cNvSpPr txBox="1"/>
          <p:nvPr/>
        </p:nvSpPr>
        <p:spPr>
          <a:xfrm>
            <a:off x="1078118" y="1481332"/>
            <a:ext cx="3336902" cy="307777"/>
          </a:xfrm>
          <a:prstGeom prst="rect">
            <a:avLst/>
          </a:prstGeom>
          <a:noFill/>
        </p:spPr>
        <p:txBody>
          <a:bodyPr wrap="square" lIns="91440" tIns="45720" rIns="91440" bIns="45720" anchor="t">
            <a:spAutoFit/>
          </a:bodyPr>
          <a:lstStyle>
            <a:defPPr>
              <a:defRPr lang="en-US"/>
            </a:defPPr>
            <a:lvl1pPr>
              <a:defRPr>
                <a:solidFill>
                  <a:schemeClr val="tx2"/>
                </a:solidFill>
                <a:latin typeface="Calibri"/>
              </a:defRPr>
            </a:lvl1pPr>
          </a:lstStyle>
          <a:p>
            <a:pPr algn="r" rtl="1"/>
            <a:r>
              <a:rPr lang="ar-LB" sz="1400" noProof="0">
                <a:solidFill>
                  <a:schemeClr val="tx1"/>
                </a:solidFill>
                <a:ea typeface="Calibri"/>
              </a:rPr>
              <a:t>قيِّم سلامة منزلك بعناية.</a:t>
            </a:r>
            <a:endParaRPr lang="ar-LB" noProof="0">
              <a:solidFill>
                <a:schemeClr val="tx1"/>
              </a:solidFill>
              <a:ea typeface="Calibri"/>
            </a:endParaRPr>
          </a:p>
        </p:txBody>
      </p:sp>
      <p:sp>
        <p:nvSpPr>
          <p:cNvPr id="15" name="TextBox 14">
            <a:extLst>
              <a:ext uri="{FF2B5EF4-FFF2-40B4-BE49-F238E27FC236}">
                <a16:creationId xmlns:a16="http://schemas.microsoft.com/office/drawing/2014/main" id="{C7D7148D-C5F7-B034-53AD-72C278D7723A}"/>
              </a:ext>
            </a:extLst>
          </p:cNvPr>
          <p:cNvSpPr txBox="1"/>
          <p:nvPr/>
        </p:nvSpPr>
        <p:spPr>
          <a:xfrm>
            <a:off x="2118893" y="153235"/>
            <a:ext cx="2850010" cy="400110"/>
          </a:xfrm>
          <a:prstGeom prst="rect">
            <a:avLst/>
          </a:prstGeom>
          <a:noFill/>
        </p:spPr>
        <p:txBody>
          <a:bodyPr wrap="square" lIns="91440" tIns="45720" rIns="91440" bIns="45720" anchor="t">
            <a:spAutoFit/>
          </a:bodyPr>
          <a:lstStyle/>
          <a:p>
            <a:pPr algn="r" rtl="1"/>
            <a:r>
              <a:rPr lang="ar-LB" sz="2000" b="1" noProof="0">
                <a:solidFill>
                  <a:srgbClr val="980000"/>
                </a:solidFill>
                <a:ea typeface="+mn-lt"/>
              </a:rPr>
              <a:t>أ. قبل استخدام أي منزل أو عقار</a:t>
            </a:r>
            <a:endParaRPr lang="ar-LB" b="1" noProof="0"/>
          </a:p>
        </p:txBody>
      </p:sp>
      <p:sp>
        <p:nvSpPr>
          <p:cNvPr id="17" name="TextBox 16">
            <a:extLst>
              <a:ext uri="{FF2B5EF4-FFF2-40B4-BE49-F238E27FC236}">
                <a16:creationId xmlns:a16="http://schemas.microsoft.com/office/drawing/2014/main" id="{14D6FB75-E492-9E7A-6838-7884E94DDA01}"/>
              </a:ext>
            </a:extLst>
          </p:cNvPr>
          <p:cNvSpPr txBox="1"/>
          <p:nvPr/>
        </p:nvSpPr>
        <p:spPr>
          <a:xfrm>
            <a:off x="2656054" y="1824821"/>
            <a:ext cx="2306008" cy="400110"/>
          </a:xfrm>
          <a:prstGeom prst="rect">
            <a:avLst/>
          </a:prstGeom>
          <a:noFill/>
        </p:spPr>
        <p:txBody>
          <a:bodyPr wrap="square" lIns="91440" tIns="45720" rIns="91440" bIns="45720" anchor="t">
            <a:spAutoFit/>
          </a:bodyPr>
          <a:lstStyle/>
          <a:p>
            <a:pPr algn="r" rtl="1"/>
            <a:r>
              <a:rPr lang="ar-LB" sz="2000" b="1" noProof="0">
                <a:solidFill>
                  <a:srgbClr val="980000"/>
                </a:solidFill>
                <a:ea typeface="+mn-lt"/>
              </a:rPr>
              <a:t>ب. الفحص الخارجي</a:t>
            </a:r>
            <a:endParaRPr lang="ar-LB" b="1" noProof="0"/>
          </a:p>
        </p:txBody>
      </p:sp>
      <p:pic>
        <p:nvPicPr>
          <p:cNvPr id="19" name="Picture 18">
            <a:extLst>
              <a:ext uri="{FF2B5EF4-FFF2-40B4-BE49-F238E27FC236}">
                <a16:creationId xmlns:a16="http://schemas.microsoft.com/office/drawing/2014/main" id="{440418CD-A22B-5C3B-18D6-AEBA0DE66C6B}"/>
              </a:ext>
            </a:extLst>
          </p:cNvPr>
          <p:cNvPicPr>
            <a:picLocks noChangeAspect="1"/>
          </p:cNvPicPr>
          <p:nvPr/>
        </p:nvPicPr>
        <p:blipFill>
          <a:blip r:embed="rId4"/>
          <a:stretch>
            <a:fillRect/>
          </a:stretch>
        </p:blipFill>
        <p:spPr>
          <a:xfrm>
            <a:off x="3697196" y="2991347"/>
            <a:ext cx="1025800" cy="1044082"/>
          </a:xfrm>
          <a:prstGeom prst="rect">
            <a:avLst/>
          </a:prstGeom>
        </p:spPr>
      </p:pic>
      <p:sp>
        <p:nvSpPr>
          <p:cNvPr id="21" name="TextBox 20">
            <a:extLst>
              <a:ext uri="{FF2B5EF4-FFF2-40B4-BE49-F238E27FC236}">
                <a16:creationId xmlns:a16="http://schemas.microsoft.com/office/drawing/2014/main" id="{F15FB76D-3EC7-AE07-5FE8-FFEFA0CA6671}"/>
              </a:ext>
            </a:extLst>
          </p:cNvPr>
          <p:cNvSpPr txBox="1"/>
          <p:nvPr/>
        </p:nvSpPr>
        <p:spPr>
          <a:xfrm>
            <a:off x="3417725" y="4021811"/>
            <a:ext cx="1303159" cy="492443"/>
          </a:xfrm>
          <a:prstGeom prst="rect">
            <a:avLst/>
          </a:prstGeom>
          <a:noFill/>
        </p:spPr>
        <p:txBody>
          <a:bodyPr wrap="square" lIns="91440" tIns="45720" rIns="91440" bIns="45720" anchor="t">
            <a:spAutoFit/>
          </a:bodyPr>
          <a:lstStyle>
            <a:defPPr>
              <a:defRPr lang="en-US"/>
            </a:defPPr>
            <a:lvl1pPr>
              <a:defRPr>
                <a:solidFill>
                  <a:schemeClr val="tx2"/>
                </a:solidFill>
                <a:latin typeface="Calibri"/>
              </a:defRPr>
            </a:lvl1pPr>
          </a:lstStyle>
          <a:p>
            <a:pPr algn="r" rtl="1"/>
            <a:r>
              <a:rPr lang="ar-LB" sz="1300" noProof="0">
                <a:solidFill>
                  <a:schemeClr val="tx1"/>
                </a:solidFill>
                <a:ea typeface="Calibri"/>
              </a:rPr>
              <a:t>أجزاء من المبنى منهارة أو مائلة.</a:t>
            </a:r>
            <a:endParaRPr lang="ar-LB" noProof="0">
              <a:solidFill>
                <a:schemeClr val="tx1"/>
              </a:solidFill>
            </a:endParaRPr>
          </a:p>
        </p:txBody>
      </p:sp>
      <p:pic>
        <p:nvPicPr>
          <p:cNvPr id="23" name="Picture 22" descr="A crack in a wall&#10;&#10;AI-generated content may be incorrect.">
            <a:extLst>
              <a:ext uri="{FF2B5EF4-FFF2-40B4-BE49-F238E27FC236}">
                <a16:creationId xmlns:a16="http://schemas.microsoft.com/office/drawing/2014/main" id="{6B1E7745-55FF-34AD-676F-D4021A235C50}"/>
              </a:ext>
            </a:extLst>
          </p:cNvPr>
          <p:cNvPicPr>
            <a:picLocks noChangeAspect="1"/>
          </p:cNvPicPr>
          <p:nvPr/>
        </p:nvPicPr>
        <p:blipFill>
          <a:blip r:embed="rId5"/>
          <a:srcRect l="21386" t="36653" r="24445" b="9398"/>
          <a:stretch>
            <a:fillRect/>
          </a:stretch>
        </p:blipFill>
        <p:spPr>
          <a:xfrm>
            <a:off x="2442710" y="3121190"/>
            <a:ext cx="859379" cy="891217"/>
          </a:xfrm>
          <a:prstGeom prst="rect">
            <a:avLst/>
          </a:prstGeom>
        </p:spPr>
      </p:pic>
      <p:sp>
        <p:nvSpPr>
          <p:cNvPr id="25" name="TextBox 24">
            <a:extLst>
              <a:ext uri="{FF2B5EF4-FFF2-40B4-BE49-F238E27FC236}">
                <a16:creationId xmlns:a16="http://schemas.microsoft.com/office/drawing/2014/main" id="{01D290F6-3CC5-CE0D-4E10-39CCCBE5E265}"/>
              </a:ext>
            </a:extLst>
          </p:cNvPr>
          <p:cNvSpPr txBox="1"/>
          <p:nvPr/>
        </p:nvSpPr>
        <p:spPr>
          <a:xfrm>
            <a:off x="2218054" y="4021811"/>
            <a:ext cx="1210461" cy="492443"/>
          </a:xfrm>
          <a:prstGeom prst="rect">
            <a:avLst/>
          </a:prstGeom>
          <a:noFill/>
        </p:spPr>
        <p:txBody>
          <a:bodyPr wrap="square" lIns="91440" tIns="45720" rIns="91440" bIns="45720" anchor="t">
            <a:spAutoFit/>
          </a:bodyPr>
          <a:lstStyle>
            <a:defPPr>
              <a:defRPr lang="en-US"/>
            </a:defPPr>
            <a:lvl1pPr>
              <a:defRPr>
                <a:solidFill>
                  <a:schemeClr val="tx2"/>
                </a:solidFill>
                <a:latin typeface="Calibri"/>
              </a:defRPr>
            </a:lvl1pPr>
          </a:lstStyle>
          <a:p>
            <a:pPr algn="r" rtl="1"/>
            <a:r>
              <a:rPr lang="ar-LB" sz="1300" noProof="0">
                <a:solidFill>
                  <a:schemeClr val="tx1"/>
                </a:solidFill>
                <a:ea typeface="Calibri"/>
              </a:rPr>
              <a:t>تشققات عميقة في الجدران الخارجية.</a:t>
            </a:r>
            <a:endParaRPr lang="ar-LB" noProof="0">
              <a:solidFill>
                <a:schemeClr val="tx1"/>
              </a:solidFill>
            </a:endParaRPr>
          </a:p>
        </p:txBody>
      </p:sp>
      <p:sp>
        <p:nvSpPr>
          <p:cNvPr id="27" name="TextBox 26">
            <a:extLst>
              <a:ext uri="{FF2B5EF4-FFF2-40B4-BE49-F238E27FC236}">
                <a16:creationId xmlns:a16="http://schemas.microsoft.com/office/drawing/2014/main" id="{B720884E-904B-E291-B8D1-7D745EF192DC}"/>
              </a:ext>
            </a:extLst>
          </p:cNvPr>
          <p:cNvSpPr txBox="1"/>
          <p:nvPr/>
        </p:nvSpPr>
        <p:spPr>
          <a:xfrm>
            <a:off x="1252447" y="4005083"/>
            <a:ext cx="886636" cy="492443"/>
          </a:xfrm>
          <a:prstGeom prst="rect">
            <a:avLst/>
          </a:prstGeom>
          <a:noFill/>
        </p:spPr>
        <p:txBody>
          <a:bodyPr wrap="square" lIns="91440" tIns="45720" rIns="91440" bIns="45720" anchor="t">
            <a:spAutoFit/>
          </a:bodyPr>
          <a:lstStyle>
            <a:defPPr>
              <a:defRPr lang="en-US"/>
            </a:defPPr>
            <a:lvl1pPr>
              <a:defRPr>
                <a:solidFill>
                  <a:schemeClr val="tx2"/>
                </a:solidFill>
                <a:latin typeface="Calibri"/>
              </a:defRPr>
            </a:lvl1pPr>
          </a:lstStyle>
          <a:p>
            <a:pPr algn="r" rtl="1"/>
            <a:r>
              <a:rPr lang="ar-LB" sz="1300" noProof="0">
                <a:solidFill>
                  <a:schemeClr val="tx1"/>
                </a:solidFill>
                <a:ea typeface="Calibri"/>
              </a:rPr>
              <a:t>جدران مائلة أو منتفخة.</a:t>
            </a:r>
            <a:endParaRPr lang="ar-LB" noProof="0">
              <a:solidFill>
                <a:schemeClr val="tx1"/>
              </a:solidFill>
            </a:endParaRPr>
          </a:p>
        </p:txBody>
      </p:sp>
      <p:sp>
        <p:nvSpPr>
          <p:cNvPr id="29" name="TextBox 28">
            <a:extLst>
              <a:ext uri="{FF2B5EF4-FFF2-40B4-BE49-F238E27FC236}">
                <a16:creationId xmlns:a16="http://schemas.microsoft.com/office/drawing/2014/main" id="{ED9829D1-168C-0C78-C3D4-A064B416A44F}"/>
              </a:ext>
            </a:extLst>
          </p:cNvPr>
          <p:cNvSpPr txBox="1"/>
          <p:nvPr/>
        </p:nvSpPr>
        <p:spPr>
          <a:xfrm>
            <a:off x="153859" y="2197336"/>
            <a:ext cx="4817093" cy="318199"/>
          </a:xfrm>
          <a:prstGeom prst="rect">
            <a:avLst/>
          </a:prstGeom>
          <a:noFill/>
        </p:spPr>
        <p:txBody>
          <a:bodyPr wrap="square" lIns="91440" tIns="45720" rIns="91440" bIns="45720" anchor="t">
            <a:spAutoFit/>
          </a:bodyPr>
          <a:lstStyle>
            <a:defPPr>
              <a:defRPr lang="en-US"/>
            </a:defPPr>
            <a:lvl1pPr>
              <a:defRPr>
                <a:solidFill>
                  <a:schemeClr val="tx2"/>
                </a:solidFill>
                <a:latin typeface="Calibri"/>
              </a:defRPr>
            </a:lvl1pPr>
          </a:lstStyle>
          <a:p>
            <a:pPr algn="r" rtl="1"/>
            <a:r>
              <a:rPr lang="ar-LB" sz="1400" noProof="0">
                <a:solidFill>
                  <a:schemeClr val="tx1"/>
                </a:solidFill>
                <a:ea typeface="Calibri"/>
              </a:rPr>
              <a:t>امشِ حول المبنى (إذا أمكن) وابحث عن مؤشّرات رئيسية للمشاكل الإنشائية.</a:t>
            </a:r>
            <a:endParaRPr lang="ar-LB" noProof="0">
              <a:solidFill>
                <a:schemeClr val="tx1"/>
              </a:solidFill>
              <a:ea typeface="Calibri"/>
            </a:endParaRPr>
          </a:p>
        </p:txBody>
      </p:sp>
      <p:grpSp>
        <p:nvGrpSpPr>
          <p:cNvPr id="33" name="Group 32">
            <a:extLst>
              <a:ext uri="{FF2B5EF4-FFF2-40B4-BE49-F238E27FC236}">
                <a16:creationId xmlns:a16="http://schemas.microsoft.com/office/drawing/2014/main" id="{C2D16374-5B1D-86A7-9EBA-8568CE845620}"/>
              </a:ext>
            </a:extLst>
          </p:cNvPr>
          <p:cNvGrpSpPr/>
          <p:nvPr/>
        </p:nvGrpSpPr>
        <p:grpSpPr>
          <a:xfrm>
            <a:off x="1361029" y="2880055"/>
            <a:ext cx="725120" cy="1052140"/>
            <a:chOff x="5249555" y="4123267"/>
            <a:chExt cx="1108095" cy="1607833"/>
          </a:xfrm>
        </p:grpSpPr>
        <p:sp>
          <p:nvSpPr>
            <p:cNvPr id="31" name="Freeform 6">
              <a:extLst>
                <a:ext uri="{FF2B5EF4-FFF2-40B4-BE49-F238E27FC236}">
                  <a16:creationId xmlns:a16="http://schemas.microsoft.com/office/drawing/2014/main" id="{EC433B1B-9811-5417-3644-72C2F7F80F57}"/>
                </a:ext>
              </a:extLst>
            </p:cNvPr>
            <p:cNvSpPr/>
            <p:nvPr/>
          </p:nvSpPr>
          <p:spPr>
            <a:xfrm>
              <a:off x="5249555" y="4407619"/>
              <a:ext cx="553525" cy="1323481"/>
            </a:xfrm>
            <a:custGeom>
              <a:avLst/>
              <a:gdLst/>
              <a:ahLst/>
              <a:cxnLst/>
              <a:rect l="l" t="t" r="r" b="b"/>
              <a:pathLst>
                <a:path w="5535605" h="4114800">
                  <a:moveTo>
                    <a:pt x="0" y="0"/>
                  </a:moveTo>
                  <a:lnTo>
                    <a:pt x="5535606" y="0"/>
                  </a:lnTo>
                  <a:lnTo>
                    <a:pt x="55356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79977" t="-2" r="-195048" b="-31172"/>
              </a:stretch>
            </a:blipFill>
          </p:spPr>
          <p:txBody>
            <a:bodyPr/>
            <a:lstStyle/>
            <a:p>
              <a:pPr algn="r" rtl="1"/>
              <a:endParaRPr lang="ar-LB" sz="675" noProof="0">
                <a:latin typeface="Calibri" panose="020F0502020204030204" pitchFamily="34" charset="0"/>
                <a:ea typeface="Calibri" panose="020F0502020204030204" pitchFamily="34" charset="0"/>
              </a:endParaRPr>
            </a:p>
          </p:txBody>
        </p:sp>
        <p:sp>
          <p:nvSpPr>
            <p:cNvPr id="32" name="Freeform 4">
              <a:extLst>
                <a:ext uri="{FF2B5EF4-FFF2-40B4-BE49-F238E27FC236}">
                  <a16:creationId xmlns:a16="http://schemas.microsoft.com/office/drawing/2014/main" id="{C9F7DCF0-225F-0A96-4B8A-0C19F704166B}"/>
                </a:ext>
              </a:extLst>
            </p:cNvPr>
            <p:cNvSpPr/>
            <p:nvPr/>
          </p:nvSpPr>
          <p:spPr>
            <a:xfrm>
              <a:off x="5798146" y="4123267"/>
              <a:ext cx="559504" cy="1601893"/>
            </a:xfrm>
            <a:custGeom>
              <a:avLst/>
              <a:gdLst/>
              <a:ahLst/>
              <a:cxnLst/>
              <a:rect l="l" t="t" r="r" b="b"/>
              <a:pathLst>
                <a:path w="1607650" h="3294302">
                  <a:moveTo>
                    <a:pt x="0" y="0"/>
                  </a:moveTo>
                  <a:lnTo>
                    <a:pt x="1607650" y="0"/>
                  </a:lnTo>
                  <a:lnTo>
                    <a:pt x="1607650" y="3294302"/>
                  </a:lnTo>
                  <a:lnTo>
                    <a:pt x="0" y="3294302"/>
                  </a:lnTo>
                  <a:lnTo>
                    <a:pt x="0" y="0"/>
                  </a:lnTo>
                  <a:close/>
                </a:path>
              </a:pathLst>
            </a:custGeom>
            <a:blipFill>
              <a:blip r:embed="rId8">
                <a:extLst>
                  <a:ext uri="{96DAC541-7B7A-43D3-8B79-37D633B846F1}">
                    <asvg:svgBlip xmlns:asvg="http://schemas.microsoft.com/office/drawing/2016/SVG/main" r:embed="rId9"/>
                  </a:ext>
                </a:extLst>
              </a:blip>
              <a:stretch>
                <a:fillRect l="-90481" t="14703" r="-2"/>
              </a:stretch>
            </a:blipFill>
          </p:spPr>
          <p:txBody>
            <a:bodyPr/>
            <a:lstStyle/>
            <a:p>
              <a:pPr algn="r" rtl="1"/>
              <a:endParaRPr lang="ar-LB" sz="675" noProof="0">
                <a:latin typeface="Calibri" panose="020F0502020204030204" pitchFamily="34" charset="0"/>
                <a:ea typeface="Calibri" panose="020F0502020204030204" pitchFamily="34" charset="0"/>
              </a:endParaRPr>
            </a:p>
          </p:txBody>
        </p:sp>
      </p:grpSp>
      <p:sp>
        <p:nvSpPr>
          <p:cNvPr id="35" name="TextBox 34">
            <a:extLst>
              <a:ext uri="{FF2B5EF4-FFF2-40B4-BE49-F238E27FC236}">
                <a16:creationId xmlns:a16="http://schemas.microsoft.com/office/drawing/2014/main" id="{27B5C19D-2327-43FC-3E08-A4342EF4344B}"/>
              </a:ext>
            </a:extLst>
          </p:cNvPr>
          <p:cNvSpPr txBox="1"/>
          <p:nvPr/>
        </p:nvSpPr>
        <p:spPr>
          <a:xfrm>
            <a:off x="2018472" y="2687134"/>
            <a:ext cx="2935616" cy="307777"/>
          </a:xfrm>
          <a:prstGeom prst="rect">
            <a:avLst/>
          </a:prstGeom>
          <a:noFill/>
        </p:spPr>
        <p:txBody>
          <a:bodyPr wrap="square" lIns="91440" tIns="45720" rIns="91440" bIns="45720" anchor="t">
            <a:spAutoFit/>
          </a:bodyPr>
          <a:lstStyle/>
          <a:p>
            <a:pPr algn="r" rtl="1"/>
            <a:r>
              <a:rPr lang="ar-LB" sz="1400" b="1" noProof="0">
                <a:solidFill>
                  <a:srgbClr val="C00000"/>
                </a:solidFill>
                <a:ea typeface="+mn-lt"/>
              </a:rPr>
              <a:t>لا تدخل إذا لاحظت:</a:t>
            </a:r>
            <a:endParaRPr lang="ar-LB" b="1" noProof="0">
              <a:ea typeface="+mn-lt"/>
            </a:endParaRPr>
          </a:p>
        </p:txBody>
      </p:sp>
      <p:sp>
        <p:nvSpPr>
          <p:cNvPr id="37" name="TextBox 36">
            <a:extLst>
              <a:ext uri="{FF2B5EF4-FFF2-40B4-BE49-F238E27FC236}">
                <a16:creationId xmlns:a16="http://schemas.microsoft.com/office/drawing/2014/main" id="{3EBDF785-1A99-8BF3-DF7B-6FF50F542F5C}"/>
              </a:ext>
            </a:extLst>
          </p:cNvPr>
          <p:cNvSpPr txBox="1"/>
          <p:nvPr/>
        </p:nvSpPr>
        <p:spPr>
          <a:xfrm>
            <a:off x="122409" y="4022829"/>
            <a:ext cx="1048383" cy="692497"/>
          </a:xfrm>
          <a:prstGeom prst="rect">
            <a:avLst/>
          </a:prstGeom>
          <a:noFill/>
        </p:spPr>
        <p:txBody>
          <a:bodyPr wrap="square" lIns="91440" tIns="45720" rIns="91440" bIns="45720" anchor="t">
            <a:spAutoFit/>
          </a:bodyPr>
          <a:lstStyle/>
          <a:p>
            <a:pPr algn="r" rtl="1"/>
            <a:r>
              <a:rPr lang="ar-LB" sz="1300" noProof="0">
                <a:ea typeface="+mn-lt"/>
              </a:rPr>
              <a:t>أجزاء كبيرة أو مفكوكة يمكن أن تسقط.</a:t>
            </a:r>
            <a:endParaRPr lang="ar-LB" noProof="0">
              <a:ea typeface="+mn-lt"/>
            </a:endParaRPr>
          </a:p>
        </p:txBody>
      </p:sp>
      <p:pic>
        <p:nvPicPr>
          <p:cNvPr id="39" name="Picture 4" descr="2+ Thousand Warning Falling Objects Royalty-Free Images, Stock Photos &amp;  Pictures | Shutterstock">
            <a:extLst>
              <a:ext uri="{FF2B5EF4-FFF2-40B4-BE49-F238E27FC236}">
                <a16:creationId xmlns:a16="http://schemas.microsoft.com/office/drawing/2014/main" id="{EF1C2B4D-22C7-2951-0FB5-C9568BE969D4}"/>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214" b="78214" l="10000" r="90000">
                        <a14:foregroundMark x1="13846" y1="76071" x2="66538" y2="70000"/>
                        <a14:foregroundMark x1="66538" y1="70000" x2="87308" y2="78214"/>
                        <a14:foregroundMark x1="87308" y1="78214" x2="85000" y2="77143"/>
                      </a14:backgroundRemoval>
                    </a14:imgEffect>
                  </a14:imgLayer>
                </a14:imgProps>
              </a:ext>
              <a:ext uri="{28A0092B-C50C-407E-A947-70E740481C1C}">
                <a14:useLocalDpi xmlns:a14="http://schemas.microsoft.com/office/drawing/2010/main" val="0"/>
              </a:ext>
            </a:extLst>
          </a:blip>
          <a:srcRect b="15112"/>
          <a:stretch>
            <a:fillRect/>
          </a:stretch>
        </p:blipFill>
        <p:spPr bwMode="auto">
          <a:xfrm>
            <a:off x="182298" y="3067868"/>
            <a:ext cx="1061542" cy="970442"/>
          </a:xfrm>
          <a:prstGeom prst="rect">
            <a:avLst/>
          </a:prstGeom>
          <a:noFill/>
          <a:extLst>
            <a:ext uri="{909E8E84-426E-40DD-AFC4-6F175D3DCCD1}">
              <a14:hiddenFill xmlns:a14="http://schemas.microsoft.com/office/drawing/2010/main">
                <a:solidFill>
                  <a:srgbClr val="FFFFFF"/>
                </a:solidFill>
              </a14:hiddenFill>
            </a:ext>
          </a:extLst>
        </p:spPr>
      </p:pic>
      <p:sp>
        <p:nvSpPr>
          <p:cNvPr id="41" name="Slide Number Placeholder 56">
            <a:extLst>
              <a:ext uri="{FF2B5EF4-FFF2-40B4-BE49-F238E27FC236}">
                <a16:creationId xmlns:a16="http://schemas.microsoft.com/office/drawing/2014/main" id="{2EC23A17-6B91-ACFE-F3E7-E421CB84FDFF}"/>
              </a:ext>
            </a:extLst>
          </p:cNvPr>
          <p:cNvSpPr>
            <a:spLocks noGrp="1"/>
          </p:cNvSpPr>
          <p:nvPr>
            <p:ph type="sldNum" sz="quarter" idx="12"/>
          </p:nvPr>
        </p:nvSpPr>
        <p:spPr>
          <a:xfrm>
            <a:off x="124529" y="6365024"/>
            <a:ext cx="290132" cy="489303"/>
          </a:xfrm>
          <a:solidFill>
            <a:srgbClr val="980000"/>
          </a:solidFill>
        </p:spPr>
        <p:txBody>
          <a:bodyPr/>
          <a:lstStyle/>
          <a:p>
            <a:pPr rtl="1"/>
            <a:r>
              <a:rPr lang="ar-LB" sz="900" dirty="0">
                <a:solidFill>
                  <a:schemeClr val="bg1"/>
                </a:solidFill>
                <a:ea typeface="+mn-lt"/>
                <a:cs typeface="+mn-lt"/>
              </a:rPr>
              <a:t>١</a:t>
            </a:r>
            <a:endParaRPr lang="en-US" dirty="0"/>
          </a:p>
        </p:txBody>
      </p:sp>
      <p:sp>
        <p:nvSpPr>
          <p:cNvPr id="43" name="TextBox 42">
            <a:extLst>
              <a:ext uri="{FF2B5EF4-FFF2-40B4-BE49-F238E27FC236}">
                <a16:creationId xmlns:a16="http://schemas.microsoft.com/office/drawing/2014/main" id="{AF820E19-4628-A5B6-D48F-ECC784581229}"/>
              </a:ext>
            </a:extLst>
          </p:cNvPr>
          <p:cNvSpPr txBox="1"/>
          <p:nvPr/>
        </p:nvSpPr>
        <p:spPr>
          <a:xfrm>
            <a:off x="358748" y="6371615"/>
            <a:ext cx="4591373" cy="430887"/>
          </a:xfrm>
          <a:prstGeom prst="rect">
            <a:avLst/>
          </a:prstGeom>
          <a:noFill/>
        </p:spPr>
        <p:txBody>
          <a:bodyPr wrap="square" lIns="91440" tIns="45720" rIns="91440" bIns="45720" anchor="t">
            <a:spAutoFit/>
          </a:bodyPr>
          <a:lstStyle/>
          <a:p>
            <a:pPr algn="r" rtl="1"/>
            <a:r>
              <a:rPr lang="ar-LB" sz="1100" b="1" noProof="0">
                <a:latin typeface="Calibri" panose="020F0502020204030204" pitchFamily="34" charset="0"/>
                <a:ea typeface="Calibri" panose="020F0502020204030204" pitchFamily="34" charset="0"/>
              </a:rPr>
              <a:t>ملاحظة: </a:t>
            </a:r>
            <a:r>
              <a:rPr lang="ar-LB" sz="1100" noProof="0">
                <a:latin typeface="Calibri" panose="020F0502020204030204" pitchFamily="34" charset="0"/>
                <a:ea typeface="Calibri" panose="020F0502020204030204" pitchFamily="34" charset="0"/>
              </a:rPr>
              <a:t>هذه الأداة توفّر إرشادات أساسية فقط، وليست بديلاً عن التقييم الإنشائي من قبل الخبراء. (على الشركاء إدراج رقم الخط الساخن أو معلومات الاتصال).</a:t>
            </a:r>
            <a:endParaRPr lang="ar-LB" noProof="0">
              <a:latin typeface="Calibri" panose="020F0502020204030204" pitchFamily="34" charset="0"/>
              <a:ea typeface="Calibri" panose="020F0502020204030204" pitchFamily="34" charset="0"/>
            </a:endParaRPr>
          </a:p>
        </p:txBody>
      </p:sp>
      <p:cxnSp>
        <p:nvCxnSpPr>
          <p:cNvPr id="45" name="Straight Connector 44">
            <a:extLst>
              <a:ext uri="{FF2B5EF4-FFF2-40B4-BE49-F238E27FC236}">
                <a16:creationId xmlns:a16="http://schemas.microsoft.com/office/drawing/2014/main" id="{F78B0296-7788-545A-37E0-7A57F4CAB967}"/>
              </a:ext>
            </a:extLst>
          </p:cNvPr>
          <p:cNvCxnSpPr>
            <a:cxnSpLocks/>
          </p:cNvCxnSpPr>
          <p:nvPr/>
        </p:nvCxnSpPr>
        <p:spPr>
          <a:xfrm>
            <a:off x="4590" y="6367827"/>
            <a:ext cx="4960840" cy="0"/>
          </a:xfrm>
          <a:prstGeom prst="line">
            <a:avLst/>
          </a:prstGeom>
          <a:ln w="952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A4AAE2CA-8CCF-6DF6-F25C-E669DEB2202A}"/>
              </a:ext>
            </a:extLst>
          </p:cNvPr>
          <p:cNvCxnSpPr>
            <a:cxnSpLocks/>
          </p:cNvCxnSpPr>
          <p:nvPr/>
        </p:nvCxnSpPr>
        <p:spPr>
          <a:xfrm>
            <a:off x="1542310" y="2199039"/>
            <a:ext cx="3422067"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A08382B5-5F45-114D-0DD1-AC449DD5F9D6}"/>
              </a:ext>
            </a:extLst>
          </p:cNvPr>
          <p:cNvCxnSpPr>
            <a:cxnSpLocks/>
          </p:cNvCxnSpPr>
          <p:nvPr/>
        </p:nvCxnSpPr>
        <p:spPr>
          <a:xfrm>
            <a:off x="1546836" y="557258"/>
            <a:ext cx="3422067"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4EF5D01A-9968-3F1B-ABFA-ADD904134C62}"/>
              </a:ext>
            </a:extLst>
          </p:cNvPr>
          <p:cNvSpPr txBox="1"/>
          <p:nvPr/>
        </p:nvSpPr>
        <p:spPr>
          <a:xfrm>
            <a:off x="1480676" y="5294239"/>
            <a:ext cx="3465969" cy="1169551"/>
          </a:xfrm>
          <a:prstGeom prst="rect">
            <a:avLst/>
          </a:prstGeom>
          <a:noFill/>
        </p:spPr>
        <p:txBody>
          <a:bodyPr wrap="square" lIns="91440" tIns="45720" rIns="91440" bIns="45720" anchor="t">
            <a:spAutoFit/>
          </a:bodyPr>
          <a:lstStyle>
            <a:defPPr>
              <a:defRPr lang="en-US"/>
            </a:defPPr>
            <a:lvl1pPr>
              <a:defRPr>
                <a:solidFill>
                  <a:schemeClr val="tx2"/>
                </a:solidFill>
                <a:latin typeface="Calibri"/>
              </a:defRPr>
            </a:lvl1pPr>
          </a:lstStyle>
          <a:p>
            <a:pPr algn="r" rtl="1"/>
            <a:r>
              <a:rPr lang="ar-LB" sz="1400" noProof="0">
                <a:solidFill>
                  <a:schemeClr val="tx1"/>
                </a:solidFill>
                <a:ea typeface="Calibri"/>
              </a:rPr>
              <a:t>حتى لو كانت لا تزال قائمة، بسبب:</a:t>
            </a:r>
            <a:endParaRPr lang="ar-LB" noProof="0">
              <a:solidFill>
                <a:schemeClr val="tx1"/>
              </a:solidFill>
            </a:endParaRPr>
          </a:p>
          <a:p>
            <a:pPr marL="285750" indent="-285750" algn="r" rtl="1">
              <a:buFont typeface="Arial"/>
              <a:buChar char="•"/>
            </a:pPr>
            <a:r>
              <a:rPr lang="ar-LB" sz="1400" noProof="0">
                <a:solidFill>
                  <a:schemeClr val="tx1"/>
                </a:solidFill>
                <a:ea typeface="Calibri"/>
              </a:rPr>
              <a:t>الأنقاض المتساقطة.</a:t>
            </a:r>
            <a:endParaRPr lang="ar-LB" noProof="0">
              <a:solidFill>
                <a:schemeClr val="tx1"/>
              </a:solidFill>
            </a:endParaRPr>
          </a:p>
          <a:p>
            <a:pPr marL="285750" indent="-285750" algn="r" rtl="1">
              <a:buFont typeface="Arial"/>
              <a:buChar char="•"/>
            </a:pPr>
            <a:r>
              <a:rPr lang="ar-LB" sz="1400" noProof="0">
                <a:solidFill>
                  <a:schemeClr val="tx1"/>
                </a:solidFill>
                <a:ea typeface="Calibri"/>
              </a:rPr>
              <a:t>المواد الخطرة.</a:t>
            </a:r>
            <a:endParaRPr lang="ar-LB" noProof="0">
              <a:solidFill>
                <a:schemeClr val="tx1"/>
              </a:solidFill>
            </a:endParaRPr>
          </a:p>
          <a:p>
            <a:pPr marL="285750" indent="-285750" algn="r" rtl="1">
              <a:buFont typeface="Arial"/>
              <a:buChar char="•"/>
            </a:pPr>
            <a:r>
              <a:rPr lang="ar-LB" sz="1400" noProof="0">
                <a:solidFill>
                  <a:schemeClr val="tx1"/>
                </a:solidFill>
                <a:ea typeface="Calibri"/>
              </a:rPr>
              <a:t>الأضرار الإنشائية.</a:t>
            </a:r>
            <a:endParaRPr lang="ar-LB" noProof="0">
              <a:solidFill>
                <a:schemeClr val="tx1"/>
              </a:solidFill>
            </a:endParaRPr>
          </a:p>
          <a:p>
            <a:pPr algn="r" rtl="1"/>
            <a:endParaRPr lang="ar-LB" sz="1400" noProof="0">
              <a:solidFill>
                <a:schemeClr val="tx1"/>
              </a:solidFill>
              <a:ea typeface="Calibri"/>
            </a:endParaRPr>
          </a:p>
        </p:txBody>
      </p:sp>
      <p:grpSp>
        <p:nvGrpSpPr>
          <p:cNvPr id="55" name="Group 54">
            <a:extLst>
              <a:ext uri="{FF2B5EF4-FFF2-40B4-BE49-F238E27FC236}">
                <a16:creationId xmlns:a16="http://schemas.microsoft.com/office/drawing/2014/main" id="{A3B09C7C-E584-EFDE-BC73-B5AD57682ED6}"/>
              </a:ext>
            </a:extLst>
          </p:cNvPr>
          <p:cNvGrpSpPr/>
          <p:nvPr/>
        </p:nvGrpSpPr>
        <p:grpSpPr>
          <a:xfrm>
            <a:off x="344921" y="4850444"/>
            <a:ext cx="1197388" cy="1315569"/>
            <a:chOff x="8041536" y="5199764"/>
            <a:chExt cx="1224228" cy="1345057"/>
          </a:xfrm>
        </p:grpSpPr>
        <p:pic>
          <p:nvPicPr>
            <p:cNvPr id="53" name="Picture 52" descr="A building with many windows&#10;&#10;AI-generated content may be incorrect.">
              <a:extLst>
                <a:ext uri="{FF2B5EF4-FFF2-40B4-BE49-F238E27FC236}">
                  <a16:creationId xmlns:a16="http://schemas.microsoft.com/office/drawing/2014/main" id="{578FBA25-CA21-370F-24C4-B62C54C49877}"/>
                </a:ext>
              </a:extLst>
            </p:cNvPr>
            <p:cNvPicPr>
              <a:picLocks noChangeAspect="1"/>
            </p:cNvPicPr>
            <p:nvPr/>
          </p:nvPicPr>
          <p:blipFill>
            <a:blip r:embed="rId12">
              <a:extLst>
                <a:ext uri="{BEBA8EAE-BF5A-486C-A8C5-ECC9F3942E4B}">
                  <a14:imgProps xmlns:a14="http://schemas.microsoft.com/office/drawing/2010/main">
                    <a14:imgLayer r:embed="rId13">
                      <a14:imgEffect>
                        <a14:artisticPaintStrokes/>
                      </a14:imgEffect>
                    </a14:imgLayer>
                  </a14:imgProps>
                </a:ext>
              </a:extLst>
            </a:blip>
            <a:srcRect l="-1245" t="7077" r="2387" b="1629"/>
            <a:stretch>
              <a:fillRect/>
            </a:stretch>
          </p:blipFill>
          <p:spPr>
            <a:xfrm>
              <a:off x="8041536" y="5217983"/>
              <a:ext cx="1224228" cy="1326838"/>
            </a:xfrm>
            <a:prstGeom prst="rect">
              <a:avLst/>
            </a:prstGeom>
          </p:spPr>
        </p:pic>
        <p:pic>
          <p:nvPicPr>
            <p:cNvPr id="54" name="Picture 53" descr="A group of yellow triangle signs&#10;&#10;AI-generated content may be incorrect.">
              <a:extLst>
                <a:ext uri="{FF2B5EF4-FFF2-40B4-BE49-F238E27FC236}">
                  <a16:creationId xmlns:a16="http://schemas.microsoft.com/office/drawing/2014/main" id="{8D8EAA00-98C0-0CB0-F13E-90C74D9AFE37}"/>
                </a:ext>
              </a:extLst>
            </p:cNvPr>
            <p:cNvPicPr>
              <a:picLocks noChangeAspect="1"/>
            </p:cNvPicPr>
            <p:nvPr/>
          </p:nvPicPr>
          <p:blipFill>
            <a:blip r:embed="rId14"/>
            <a:srcRect l="85381" t="8676" r="663" b="42236"/>
            <a:stretch>
              <a:fillRect/>
            </a:stretch>
          </p:blipFill>
          <p:spPr>
            <a:xfrm>
              <a:off x="8178497" y="5199764"/>
              <a:ext cx="641827" cy="634421"/>
            </a:xfrm>
            <a:prstGeom prst="rect">
              <a:avLst/>
            </a:prstGeom>
          </p:spPr>
        </p:pic>
      </p:grpSp>
      <p:sp>
        <p:nvSpPr>
          <p:cNvPr id="57" name="Title 1">
            <a:extLst>
              <a:ext uri="{FF2B5EF4-FFF2-40B4-BE49-F238E27FC236}">
                <a16:creationId xmlns:a16="http://schemas.microsoft.com/office/drawing/2014/main" id="{783D2577-12D8-06AF-EEBC-1803EEFC457B}"/>
              </a:ext>
            </a:extLst>
          </p:cNvPr>
          <p:cNvSpPr txBox="1">
            <a:spLocks/>
          </p:cNvSpPr>
          <p:nvPr/>
        </p:nvSpPr>
        <p:spPr>
          <a:xfrm>
            <a:off x="1055664" y="4720587"/>
            <a:ext cx="3895845" cy="572918"/>
          </a:xfrm>
          <a:prstGeom prst="rect">
            <a:avLst/>
          </a:prstGeom>
          <a:noFill/>
          <a:ln>
            <a:noFill/>
          </a:ln>
        </p:spPr>
        <p:txBody>
          <a:bodyPr spcFirstLastPara="1" vert="horz" wrap="square" lIns="100075" tIns="50025" rIns="100075" bIns="50025" rtlCol="0" anchor="b"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lnSpc>
                <a:spcPct val="110000"/>
              </a:lnSpc>
              <a:spcBef>
                <a:spcPts val="0"/>
              </a:spcBef>
            </a:pPr>
            <a:r>
              <a:rPr lang="ar-LB" sz="2000" noProof="0">
                <a:solidFill>
                  <a:srgbClr val="980000"/>
                </a:solidFill>
                <a:ea typeface="+mj-lt"/>
                <a:cs typeface="+mn-cs"/>
              </a:rPr>
              <a:t>⚠️ </a:t>
            </a:r>
            <a:r>
              <a:rPr lang="ar-LB" sz="2000" b="1" noProof="0">
                <a:solidFill>
                  <a:srgbClr val="980000"/>
                </a:solidFill>
                <a:ea typeface="+mj-lt"/>
                <a:cs typeface="+mn-cs"/>
              </a:rPr>
              <a:t>المباني المحروقة </a:t>
            </a:r>
            <a:r>
              <a:rPr lang="en-US" sz="2000" b="1" noProof="0">
                <a:solidFill>
                  <a:srgbClr val="980000"/>
                </a:solidFill>
                <a:ea typeface="+mj-lt"/>
                <a:cs typeface="+mn-cs"/>
              </a:rPr>
              <a:t> …</a:t>
            </a:r>
            <a:r>
              <a:rPr lang="ar-LB" sz="2000" b="1" noProof="0">
                <a:solidFill>
                  <a:srgbClr val="980000"/>
                </a:solidFill>
                <a:ea typeface="+mj-lt"/>
                <a:cs typeface="+mn-cs"/>
              </a:rPr>
              <a:t>خطرة</a:t>
            </a:r>
            <a:r>
              <a:rPr lang="en-US" sz="2000" b="1" noProof="0">
                <a:solidFill>
                  <a:srgbClr val="980000"/>
                </a:solidFill>
                <a:ea typeface="+mj-lt"/>
                <a:cs typeface="+mn-cs"/>
              </a:rPr>
              <a:t>… </a:t>
            </a:r>
            <a:r>
              <a:rPr lang="ar-LB" sz="2000" noProof="0">
                <a:solidFill>
                  <a:srgbClr val="980000"/>
                </a:solidFill>
                <a:ea typeface="+mj-lt"/>
                <a:cs typeface="+mn-cs"/>
              </a:rPr>
              <a:t> </a:t>
            </a:r>
          </a:p>
        </p:txBody>
      </p:sp>
      <p:grpSp>
        <p:nvGrpSpPr>
          <p:cNvPr id="63" name="Group 62">
            <a:extLst>
              <a:ext uri="{FF2B5EF4-FFF2-40B4-BE49-F238E27FC236}">
                <a16:creationId xmlns:a16="http://schemas.microsoft.com/office/drawing/2014/main" id="{C7AC936E-CE91-E110-3E47-8C9EC36F67A4}"/>
              </a:ext>
            </a:extLst>
          </p:cNvPr>
          <p:cNvGrpSpPr/>
          <p:nvPr/>
        </p:nvGrpSpPr>
        <p:grpSpPr>
          <a:xfrm>
            <a:off x="5194720" y="4622461"/>
            <a:ext cx="4314924" cy="527402"/>
            <a:chOff x="1881728" y="7657549"/>
            <a:chExt cx="2885529" cy="377964"/>
          </a:xfrm>
        </p:grpSpPr>
        <p:pic>
          <p:nvPicPr>
            <p:cNvPr id="59" name="Google Shape;75;g33a6f523f4b_13_6">
              <a:extLst>
                <a:ext uri="{FF2B5EF4-FFF2-40B4-BE49-F238E27FC236}">
                  <a16:creationId xmlns:a16="http://schemas.microsoft.com/office/drawing/2014/main" id="{0AD7E596-70EB-522C-5B76-33D353830992}"/>
                </a:ext>
              </a:extLst>
            </p:cNvPr>
            <p:cNvPicPr preferRelativeResize="0"/>
            <p:nvPr/>
          </p:nvPicPr>
          <p:blipFill>
            <a:blip r:embed="rId15">
              <a:alphaModFix/>
            </a:blip>
            <a:stretch>
              <a:fillRect/>
            </a:stretch>
          </p:blipFill>
          <p:spPr>
            <a:xfrm>
              <a:off x="1881728" y="7663010"/>
              <a:ext cx="477416" cy="310852"/>
            </a:xfrm>
            <a:prstGeom prst="rect">
              <a:avLst/>
            </a:prstGeom>
            <a:noFill/>
            <a:ln>
              <a:noFill/>
            </a:ln>
          </p:spPr>
        </p:pic>
        <p:pic>
          <p:nvPicPr>
            <p:cNvPr id="60" name="Google Shape;78;g33a6f523f4b_13_6">
              <a:extLst>
                <a:ext uri="{FF2B5EF4-FFF2-40B4-BE49-F238E27FC236}">
                  <a16:creationId xmlns:a16="http://schemas.microsoft.com/office/drawing/2014/main" id="{517A7935-8221-7773-A991-E61E6FE67C9C}"/>
                </a:ext>
              </a:extLst>
            </p:cNvPr>
            <p:cNvPicPr preferRelativeResize="0"/>
            <p:nvPr/>
          </p:nvPicPr>
          <p:blipFill>
            <a:blip r:embed="rId16">
              <a:alphaModFix/>
            </a:blip>
            <a:stretch>
              <a:fillRect/>
            </a:stretch>
          </p:blipFill>
          <p:spPr>
            <a:xfrm>
              <a:off x="2737435" y="7672154"/>
              <a:ext cx="773340" cy="310852"/>
            </a:xfrm>
            <a:prstGeom prst="rect">
              <a:avLst/>
            </a:prstGeom>
            <a:noFill/>
            <a:ln>
              <a:noFill/>
            </a:ln>
          </p:spPr>
        </p:pic>
        <p:pic>
          <p:nvPicPr>
            <p:cNvPr id="61" name="Google Shape;79;g33a6f523f4b_13_6">
              <a:extLst>
                <a:ext uri="{FF2B5EF4-FFF2-40B4-BE49-F238E27FC236}">
                  <a16:creationId xmlns:a16="http://schemas.microsoft.com/office/drawing/2014/main" id="{C089126D-2F6A-0646-D15D-F32001D4CD75}"/>
                </a:ext>
              </a:extLst>
            </p:cNvPr>
            <p:cNvPicPr preferRelativeResize="0"/>
            <p:nvPr/>
          </p:nvPicPr>
          <p:blipFill rotWithShape="1">
            <a:blip r:embed="rId17">
              <a:alphaModFix/>
            </a:blip>
            <a:srcRect t="20305" b="17520"/>
            <a:stretch/>
          </p:blipFill>
          <p:spPr>
            <a:xfrm>
              <a:off x="3514885" y="7681595"/>
              <a:ext cx="581386" cy="353918"/>
            </a:xfrm>
            <a:prstGeom prst="rect">
              <a:avLst/>
            </a:prstGeom>
            <a:noFill/>
            <a:ln>
              <a:noFill/>
            </a:ln>
          </p:spPr>
        </p:pic>
        <p:pic>
          <p:nvPicPr>
            <p:cNvPr id="62" name="Google Shape;80;g33a6f523f4b_13_6">
              <a:extLst>
                <a:ext uri="{FF2B5EF4-FFF2-40B4-BE49-F238E27FC236}">
                  <a16:creationId xmlns:a16="http://schemas.microsoft.com/office/drawing/2014/main" id="{50337AF9-5E1E-61A3-E3DF-90322CFF24FD}"/>
                </a:ext>
              </a:extLst>
            </p:cNvPr>
            <p:cNvPicPr preferRelativeResize="0"/>
            <p:nvPr/>
          </p:nvPicPr>
          <p:blipFill rotWithShape="1">
            <a:blip r:embed="rId18">
              <a:alphaModFix/>
            </a:blip>
            <a:srcRect l="25843" r="26832"/>
            <a:stretch/>
          </p:blipFill>
          <p:spPr>
            <a:xfrm>
              <a:off x="4449226" y="7657549"/>
              <a:ext cx="318031" cy="365575"/>
            </a:xfrm>
            <a:prstGeom prst="rect">
              <a:avLst/>
            </a:prstGeom>
            <a:noFill/>
            <a:ln>
              <a:noFill/>
            </a:ln>
          </p:spPr>
        </p:pic>
      </p:grpSp>
      <p:sp>
        <p:nvSpPr>
          <p:cNvPr id="65" name="TextBox 64">
            <a:extLst>
              <a:ext uri="{FF2B5EF4-FFF2-40B4-BE49-F238E27FC236}">
                <a16:creationId xmlns:a16="http://schemas.microsoft.com/office/drawing/2014/main" id="{ECC09335-5FCC-EC82-E193-ECA347F8B39C}"/>
              </a:ext>
            </a:extLst>
          </p:cNvPr>
          <p:cNvSpPr txBox="1"/>
          <p:nvPr/>
        </p:nvSpPr>
        <p:spPr>
          <a:xfrm>
            <a:off x="5667940" y="4038310"/>
            <a:ext cx="2710163" cy="307777"/>
          </a:xfrm>
          <a:prstGeom prst="rect">
            <a:avLst/>
          </a:prstGeom>
          <a:noFill/>
        </p:spPr>
        <p:txBody>
          <a:bodyPr wrap="square">
            <a:spAutoFit/>
          </a:bodyPr>
          <a:lstStyle/>
          <a:p>
            <a:pPr algn="r" rtl="1"/>
            <a:r>
              <a:rPr lang="ar-LB" sz="1400" noProof="0">
                <a:latin typeface="Calibri" panose="020F0502020204030204" pitchFamily="34" charset="0"/>
                <a:ea typeface="Calibri" panose="020F0502020204030204" pitchFamily="34" charset="0"/>
              </a:rPr>
              <a:t>تم تطوير </a:t>
            </a:r>
            <a:r>
              <a:rPr lang="ar-LB" sz="1400">
                <a:ea typeface="Calibri"/>
              </a:rPr>
              <a:t>هذه الإرشادات </a:t>
            </a:r>
            <a:r>
              <a:rPr lang="ar-LB" sz="1400" noProof="0">
                <a:latin typeface="Calibri" panose="020F0502020204030204" pitchFamily="34" charset="0"/>
                <a:ea typeface="Calibri" panose="020F0502020204030204" pitchFamily="34" charset="0"/>
              </a:rPr>
              <a:t>بالتعاون مع</a:t>
            </a:r>
          </a:p>
        </p:txBody>
      </p:sp>
      <p:sp>
        <p:nvSpPr>
          <p:cNvPr id="67" name="TextBox 66">
            <a:extLst>
              <a:ext uri="{FF2B5EF4-FFF2-40B4-BE49-F238E27FC236}">
                <a16:creationId xmlns:a16="http://schemas.microsoft.com/office/drawing/2014/main" id="{7B8B7A4F-6B8A-8199-C9A8-D2B5B83D7737}"/>
              </a:ext>
            </a:extLst>
          </p:cNvPr>
          <p:cNvSpPr txBox="1"/>
          <p:nvPr/>
        </p:nvSpPr>
        <p:spPr>
          <a:xfrm>
            <a:off x="5842648" y="5924550"/>
            <a:ext cx="2717305" cy="338554"/>
          </a:xfrm>
          <a:prstGeom prst="rect">
            <a:avLst/>
          </a:prstGeom>
          <a:noFill/>
        </p:spPr>
        <p:txBody>
          <a:bodyPr wrap="square">
            <a:spAutoFit/>
          </a:bodyPr>
          <a:lstStyle/>
          <a:p>
            <a:pPr algn="r" rtl="1"/>
            <a:r>
              <a:rPr lang="ar-LB" sz="1600" b="1" noProof="0" dirty="0">
                <a:latin typeface="Calibri" panose="020F0502020204030204" pitchFamily="34" charset="0"/>
                <a:ea typeface="Calibri" panose="020F0502020204030204" pitchFamily="34" charset="0"/>
              </a:rPr>
              <a:t>استجابة غزة للمأوى - سبتمبر 2025</a:t>
            </a:r>
          </a:p>
        </p:txBody>
      </p:sp>
      <p:sp>
        <p:nvSpPr>
          <p:cNvPr id="69" name="Content Placeholder 2">
            <a:extLst>
              <a:ext uri="{FF2B5EF4-FFF2-40B4-BE49-F238E27FC236}">
                <a16:creationId xmlns:a16="http://schemas.microsoft.com/office/drawing/2014/main" id="{A14E1A6F-2766-FAD4-D8BF-94434B4F93E1}"/>
              </a:ext>
            </a:extLst>
          </p:cNvPr>
          <p:cNvSpPr txBox="1">
            <a:spLocks/>
          </p:cNvSpPr>
          <p:nvPr/>
        </p:nvSpPr>
        <p:spPr>
          <a:xfrm>
            <a:off x="5243299" y="1193586"/>
            <a:ext cx="4477594" cy="3245239"/>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rtl="1">
              <a:buNone/>
            </a:pPr>
            <a:r>
              <a:rPr lang="ar-LB" sz="1400" b="1" noProof="0" dirty="0">
                <a:latin typeface="Aptos"/>
                <a:ea typeface="Calibri"/>
                <a:cs typeface="Arial"/>
              </a:rPr>
              <a:t>تنويه مهم</a:t>
            </a:r>
            <a:endParaRPr lang="ar-LB" noProof="0" dirty="0">
              <a:latin typeface="Aptos"/>
              <a:ea typeface="Calibri" panose="020F0502020204030204" pitchFamily="34" charset="0"/>
              <a:cs typeface="Arial"/>
            </a:endParaRPr>
          </a:p>
          <a:p>
            <a:pPr algn="r" rtl="1">
              <a:lnSpc>
                <a:spcPct val="100000"/>
              </a:lnSpc>
              <a:buNone/>
            </a:pPr>
            <a:br>
              <a:rPr lang="ar-LB" sz="1400" noProof="0" dirty="0">
                <a:ea typeface="+mn-lt"/>
              </a:rPr>
            </a:br>
            <a:r>
              <a:rPr lang="ar-LB" sz="1400" noProof="0" dirty="0">
                <a:latin typeface="Aptos"/>
                <a:ea typeface="Calibri"/>
                <a:cs typeface="Arial"/>
              </a:rPr>
              <a:t>هذه الإرشادات معدّة للفحص البسيط على مستوى المنزل فقط. وهي لا تُعتبر شهادة فحص إنشائي، ولا تضمن أن المبنى آمن للدخول أو السكن. فقد تتغيّر الحالة في أي وقت ودون إنذار مسبق.</a:t>
            </a:r>
            <a:br>
              <a:rPr lang="ar-LB" sz="1400" noProof="0" dirty="0">
                <a:ea typeface="+mn-lt"/>
              </a:rPr>
            </a:br>
            <a:r>
              <a:rPr lang="ar-LB" sz="1400" noProof="0" dirty="0">
                <a:latin typeface="Aptos"/>
                <a:ea typeface="Calibri"/>
                <a:cs typeface="Arial"/>
              </a:rPr>
              <a:t> الفحص الشامل لا بد أن يجريه مختصّون مؤهَّلون للتأكّد من السلامة الإنشائية</a:t>
            </a:r>
            <a:r>
              <a:rPr lang="ar-LB" sz="1400" b="1" noProof="0" dirty="0">
                <a:latin typeface="Aptos"/>
                <a:ea typeface="Calibri"/>
                <a:cs typeface="Arial"/>
              </a:rPr>
              <a:t>.</a:t>
            </a:r>
            <a:endParaRPr lang="en-US" dirty="0">
              <a:latin typeface="Aptos"/>
              <a:ea typeface="Calibri" panose="020F0502020204030204" pitchFamily="34" charset="0"/>
              <a:cs typeface="Arial"/>
            </a:endParaRPr>
          </a:p>
          <a:p>
            <a:pPr algn="r" rtl="1">
              <a:lnSpc>
                <a:spcPct val="100000"/>
              </a:lnSpc>
              <a:buNone/>
            </a:pPr>
            <a:endParaRPr lang="en-US" sz="1400" b="1" noProof="0" dirty="0">
              <a:latin typeface="Aptos"/>
              <a:ea typeface="Calibri" panose="020F0502020204030204" pitchFamily="34" charset="0"/>
            </a:endParaRPr>
          </a:p>
          <a:p>
            <a:pPr algn="r" rtl="1">
              <a:lnSpc>
                <a:spcPct val="100000"/>
              </a:lnSpc>
              <a:buNone/>
            </a:pPr>
            <a:r>
              <a:rPr lang="ar-LB" sz="1400" b="1" noProof="0" dirty="0">
                <a:latin typeface="Aptos"/>
                <a:ea typeface="Calibri"/>
                <a:cs typeface="Arial"/>
              </a:rPr>
              <a:t>إذا ظهر أي مؤشر خطر ، لا تدخل، واطلب مساعدة فنية من </a:t>
            </a:r>
            <a:r>
              <a:rPr lang="ar-LB" sz="1400" b="1" dirty="0">
                <a:latin typeface="Aptos"/>
                <a:ea typeface="Calibri"/>
                <a:cs typeface="Arial"/>
              </a:rPr>
              <a:t>مختصين إن</a:t>
            </a:r>
            <a:r>
              <a:rPr lang="ar-LB" sz="1400" b="1" noProof="0" dirty="0">
                <a:latin typeface="Aptos"/>
                <a:ea typeface="Calibri"/>
                <a:cs typeface="Arial"/>
              </a:rPr>
              <a:t> توفرت.</a:t>
            </a:r>
            <a:endParaRPr lang="ar-LB" noProof="0" dirty="0">
              <a:latin typeface="Aptos"/>
              <a:ea typeface="Calibri"/>
              <a:cs typeface="Arial"/>
            </a:endParaRPr>
          </a:p>
          <a:p>
            <a:pPr marL="0" indent="0" algn="r" rtl="1">
              <a:lnSpc>
                <a:spcPct val="110000"/>
              </a:lnSpc>
              <a:buNone/>
            </a:pPr>
            <a:endParaRPr lang="ar-LB" sz="1400" b="1" noProof="0" dirty="0">
              <a:latin typeface="Calibri"/>
              <a:ea typeface="Calibri" panose="020F0502020204030204" pitchFamily="34" charset="0"/>
            </a:endParaRPr>
          </a:p>
        </p:txBody>
      </p:sp>
      <p:sp>
        <p:nvSpPr>
          <p:cNvPr id="71" name="Title 1">
            <a:extLst>
              <a:ext uri="{FF2B5EF4-FFF2-40B4-BE49-F238E27FC236}">
                <a16:creationId xmlns:a16="http://schemas.microsoft.com/office/drawing/2014/main" id="{9099FDA7-EC7A-5663-DEB5-F57099ADC979}"/>
              </a:ext>
            </a:extLst>
          </p:cNvPr>
          <p:cNvSpPr txBox="1">
            <a:spLocks/>
          </p:cNvSpPr>
          <p:nvPr/>
        </p:nvSpPr>
        <p:spPr>
          <a:xfrm>
            <a:off x="5874161" y="-165993"/>
            <a:ext cx="2962101" cy="1318926"/>
          </a:xfrm>
          <a:prstGeom prst="rect">
            <a:avLst/>
          </a:prstGeom>
          <a:noFill/>
          <a:ln>
            <a:noFill/>
          </a:ln>
        </p:spPr>
        <p:txBody>
          <a:bodyPr spcFirstLastPara="1" vert="horz" wrap="square" lIns="99719" tIns="49847" rIns="99719" bIns="49847" rtlCol="0" anchor="b"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lnSpc>
                <a:spcPct val="110000"/>
              </a:lnSpc>
              <a:spcBef>
                <a:spcPts val="0"/>
              </a:spcBef>
            </a:pPr>
            <a:r>
              <a:rPr lang="ar-LB" sz="2350" b="1" noProof="0">
                <a:solidFill>
                  <a:srgbClr val="980000"/>
                </a:solidFill>
                <a:ea typeface="+mj-lt"/>
                <a:cs typeface="+mn-cs"/>
              </a:rPr>
              <a:t>إرشادات للسكن المؤقت </a:t>
            </a:r>
            <a:endParaRPr lang="en-US" sz="2350" b="1" noProof="0">
              <a:solidFill>
                <a:srgbClr val="980000"/>
              </a:solidFill>
              <a:ea typeface="+mj-lt"/>
              <a:cs typeface="+mn-cs"/>
            </a:endParaRPr>
          </a:p>
          <a:p>
            <a:pPr rtl="1">
              <a:lnSpc>
                <a:spcPct val="110000"/>
              </a:lnSpc>
              <a:spcBef>
                <a:spcPts val="0"/>
              </a:spcBef>
            </a:pPr>
            <a:r>
              <a:rPr lang="ar-LB" sz="2350" b="1" noProof="0">
                <a:solidFill>
                  <a:srgbClr val="980000"/>
                </a:solidFill>
                <a:ea typeface="+mj-lt"/>
                <a:cs typeface="+mn-cs"/>
              </a:rPr>
              <a:t>في المباني المتضرّرة</a:t>
            </a:r>
            <a:endParaRPr lang="ar-LB" b="1" noProof="0">
              <a:cs typeface="+mn-cs"/>
            </a:endParaRPr>
          </a:p>
        </p:txBody>
      </p:sp>
      <p:pic>
        <p:nvPicPr>
          <p:cNvPr id="73" name="Picture 72" descr="A close-up of a logo&#10;&#10;Description automatically generated">
            <a:extLst>
              <a:ext uri="{FF2B5EF4-FFF2-40B4-BE49-F238E27FC236}">
                <a16:creationId xmlns:a16="http://schemas.microsoft.com/office/drawing/2014/main" id="{B5EB7C41-FDA4-90DD-18E9-5D2DE682D9A3}"/>
              </a:ext>
            </a:extLst>
          </p:cNvPr>
          <p:cNvPicPr>
            <a:picLocks noChangeAspect="1"/>
          </p:cNvPicPr>
          <p:nvPr/>
        </p:nvPicPr>
        <p:blipFill>
          <a:blip r:embed="rId19"/>
          <a:stretch>
            <a:fillRect/>
          </a:stretch>
        </p:blipFill>
        <p:spPr>
          <a:xfrm>
            <a:off x="6431525" y="5356260"/>
            <a:ext cx="1847375" cy="485775"/>
          </a:xfrm>
          <a:prstGeom prst="rect">
            <a:avLst/>
          </a:prstGeom>
        </p:spPr>
      </p:pic>
      <p:cxnSp>
        <p:nvCxnSpPr>
          <p:cNvPr id="75" name="Straight Connector 74">
            <a:extLst>
              <a:ext uri="{FF2B5EF4-FFF2-40B4-BE49-F238E27FC236}">
                <a16:creationId xmlns:a16="http://schemas.microsoft.com/office/drawing/2014/main" id="{C9AA23F5-5F4D-A2AB-2B2E-478206762915}"/>
              </a:ext>
            </a:extLst>
          </p:cNvPr>
          <p:cNvCxnSpPr>
            <a:cxnSpLocks/>
          </p:cNvCxnSpPr>
          <p:nvPr/>
        </p:nvCxnSpPr>
        <p:spPr>
          <a:xfrm>
            <a:off x="4952382" y="0"/>
            <a:ext cx="0" cy="6858000"/>
          </a:xfrm>
          <a:prstGeom prst="line">
            <a:avLst/>
          </a:prstGeom>
          <a:ln w="3175"/>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8B935D19-1DAF-BB68-DB08-C17BDA767246}"/>
              </a:ext>
            </a:extLst>
          </p:cNvPr>
          <p:cNvSpPr txBox="1"/>
          <p:nvPr/>
        </p:nvSpPr>
        <p:spPr>
          <a:xfrm>
            <a:off x="2814510" y="910035"/>
            <a:ext cx="1703667" cy="369332"/>
          </a:xfrm>
          <a:prstGeom prst="rect">
            <a:avLst/>
          </a:prstGeom>
          <a:noFill/>
        </p:spPr>
        <p:txBody>
          <a:bodyPr wrap="square">
            <a:spAutoFit/>
          </a:bodyPr>
          <a:lstStyle/>
          <a:p>
            <a:pPr algn="l" rtl="1"/>
            <a:r>
              <a:rPr lang="ar-LB" sz="1400">
                <a:latin typeface="Calibri"/>
                <a:ea typeface="Calibri"/>
              </a:rPr>
              <a:t>إذن كتابي أو اتفاق شفهي</a:t>
            </a:r>
            <a:r>
              <a:rPr lang="en-GB" sz="1800">
                <a:latin typeface="Calibri" panose="020F0502020204030204" pitchFamily="34" charset="0"/>
                <a:ea typeface="Calibri" panose="020F0502020204030204" pitchFamily="34" charset="0"/>
              </a:rPr>
              <a:t>.</a:t>
            </a:r>
          </a:p>
        </p:txBody>
      </p:sp>
    </p:spTree>
    <p:extLst>
      <p:ext uri="{BB962C8B-B14F-4D97-AF65-F5344CB8AC3E}">
        <p14:creationId xmlns:p14="http://schemas.microsoft.com/office/powerpoint/2010/main" val="1476281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9387B-95ED-C830-2E55-DB37B7DB99F9}"/>
            </a:ext>
          </a:extLst>
        </p:cNvPr>
        <p:cNvGrpSpPr/>
        <p:nvPr/>
      </p:nvGrpSpPr>
      <p:grpSpPr>
        <a:xfrm>
          <a:off x="0" y="0"/>
          <a:ext cx="0" cy="0"/>
          <a:chOff x="0" y="0"/>
          <a:chExt cx="0" cy="0"/>
        </a:xfrm>
      </p:grpSpPr>
      <p:sp>
        <p:nvSpPr>
          <p:cNvPr id="45" name="TextBox 44">
            <a:extLst>
              <a:ext uri="{FF2B5EF4-FFF2-40B4-BE49-F238E27FC236}">
                <a16:creationId xmlns:a16="http://schemas.microsoft.com/office/drawing/2014/main" id="{ACE0D9C2-8894-7980-D03D-256B7E1915D4}"/>
              </a:ext>
            </a:extLst>
          </p:cNvPr>
          <p:cNvSpPr txBox="1"/>
          <p:nvPr/>
        </p:nvSpPr>
        <p:spPr>
          <a:xfrm>
            <a:off x="5958202" y="4543801"/>
            <a:ext cx="2382031" cy="523220"/>
          </a:xfrm>
          <a:prstGeom prst="rect">
            <a:avLst/>
          </a:prstGeom>
          <a:noFill/>
        </p:spPr>
        <p:txBody>
          <a:bodyPr wrap="square" lIns="91440" tIns="45720" rIns="91440" bIns="45720" anchor="t">
            <a:spAutoFit/>
          </a:bodyPr>
          <a:lstStyle>
            <a:defPPr>
              <a:defRPr lang="en-US"/>
            </a:defPPr>
            <a:lvl1pPr>
              <a:defRPr>
                <a:solidFill>
                  <a:schemeClr val="tx2"/>
                </a:solidFill>
                <a:latin typeface="Calibri"/>
              </a:defRPr>
            </a:lvl1pPr>
          </a:lstStyle>
          <a:p>
            <a:pPr marL="285750" indent="-285750" algn="r" rtl="1">
              <a:buFont typeface="Wingdings" panose="05000000000000000000" pitchFamily="2" charset="2"/>
              <a:buChar char="q"/>
            </a:pPr>
            <a:r>
              <a:rPr lang="ar-LB" sz="1400" b="1" noProof="0" dirty="0">
                <a:solidFill>
                  <a:schemeClr val="tx1"/>
                </a:solidFill>
                <a:ea typeface="Calibri"/>
              </a:rPr>
              <a:t>ادخل دائماً مع شخص آخر</a:t>
            </a:r>
            <a:endParaRPr lang="en-US" sz="1400" b="1" noProof="0" dirty="0">
              <a:solidFill>
                <a:schemeClr val="tx1"/>
              </a:solidFill>
              <a:ea typeface="Calibri"/>
            </a:endParaRPr>
          </a:p>
          <a:p>
            <a:pPr algn="r" rtl="1"/>
            <a:r>
              <a:rPr lang="en-US" sz="1400" dirty="0">
                <a:solidFill>
                  <a:schemeClr val="tx1"/>
                </a:solidFill>
                <a:ea typeface="Calibri"/>
              </a:rPr>
              <a:t>         </a:t>
            </a:r>
            <a:r>
              <a:rPr lang="ar-LB" sz="1400" noProof="0" dirty="0">
                <a:solidFill>
                  <a:schemeClr val="tx1"/>
                </a:solidFill>
                <a:ea typeface="Calibri"/>
              </a:rPr>
              <a:t> </a:t>
            </a:r>
            <a:r>
              <a:rPr lang="ar-LB" sz="1400" b="1" noProof="0" dirty="0">
                <a:solidFill>
                  <a:schemeClr val="tx1"/>
                </a:solidFill>
                <a:ea typeface="Calibri"/>
              </a:rPr>
              <a:t>!! لكن ليس الأطفال !!</a:t>
            </a:r>
            <a:endParaRPr lang="ar-LB" noProof="0" dirty="0"/>
          </a:p>
        </p:txBody>
      </p:sp>
      <p:grpSp>
        <p:nvGrpSpPr>
          <p:cNvPr id="51" name="Group 50">
            <a:extLst>
              <a:ext uri="{FF2B5EF4-FFF2-40B4-BE49-F238E27FC236}">
                <a16:creationId xmlns:a16="http://schemas.microsoft.com/office/drawing/2014/main" id="{62C504A5-1764-26C6-9787-46D6DD7329FD}"/>
              </a:ext>
            </a:extLst>
          </p:cNvPr>
          <p:cNvGrpSpPr/>
          <p:nvPr/>
        </p:nvGrpSpPr>
        <p:grpSpPr>
          <a:xfrm>
            <a:off x="8476446" y="2800797"/>
            <a:ext cx="1178436" cy="1467198"/>
            <a:chOff x="1804890" y="1895877"/>
            <a:chExt cx="2045214" cy="2546368"/>
          </a:xfrm>
        </p:grpSpPr>
        <p:sp>
          <p:nvSpPr>
            <p:cNvPr id="52" name="Rectangle 51">
              <a:extLst>
                <a:ext uri="{FF2B5EF4-FFF2-40B4-BE49-F238E27FC236}">
                  <a16:creationId xmlns:a16="http://schemas.microsoft.com/office/drawing/2014/main" id="{034CF0E7-157D-20E6-078B-37F626D9399A}"/>
                </a:ext>
              </a:extLst>
            </p:cNvPr>
            <p:cNvSpPr/>
            <p:nvPr/>
          </p:nvSpPr>
          <p:spPr>
            <a:xfrm>
              <a:off x="2033600" y="2066185"/>
              <a:ext cx="1352193" cy="1935211"/>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endParaRPr lang="ar-LB" noProof="0"/>
            </a:p>
          </p:txBody>
        </p:sp>
        <p:pic>
          <p:nvPicPr>
            <p:cNvPr id="53" name="Picture 52" descr="A person wearing a face mask and gloves&#10;&#10;AI-generated content may be incorrect.">
              <a:extLst>
                <a:ext uri="{FF2B5EF4-FFF2-40B4-BE49-F238E27FC236}">
                  <a16:creationId xmlns:a16="http://schemas.microsoft.com/office/drawing/2014/main" id="{5F72B448-F95E-2D95-2CE0-9DBF270DF75B}"/>
                </a:ext>
              </a:extLst>
            </p:cNvPr>
            <p:cNvPicPr>
              <a:picLocks noChangeAspect="1"/>
            </p:cNvPicPr>
            <p:nvPr/>
          </p:nvPicPr>
          <p:blipFill>
            <a:blip r:embed="rId4"/>
            <a:stretch>
              <a:fillRect/>
            </a:stretch>
          </p:blipFill>
          <p:spPr>
            <a:xfrm>
              <a:off x="2116929" y="2018048"/>
              <a:ext cx="1733175" cy="2424197"/>
            </a:xfrm>
            <a:prstGeom prst="rect">
              <a:avLst/>
            </a:prstGeom>
          </p:spPr>
        </p:pic>
        <p:pic>
          <p:nvPicPr>
            <p:cNvPr id="54" name="Picture 53" descr="A green check mark on a white background&#10;&#10;AI-generated content may be incorrect.">
              <a:extLst>
                <a:ext uri="{FF2B5EF4-FFF2-40B4-BE49-F238E27FC236}">
                  <a16:creationId xmlns:a16="http://schemas.microsoft.com/office/drawing/2014/main" id="{43D94007-226F-2E2A-B54E-9AA1FD7C0BE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5630" t="22059" r="14445" b="22058"/>
            <a:stretch>
              <a:fillRect/>
            </a:stretch>
          </p:blipFill>
          <p:spPr>
            <a:xfrm>
              <a:off x="3153222" y="3668590"/>
              <a:ext cx="572357" cy="457412"/>
            </a:xfrm>
            <a:prstGeom prst="rect">
              <a:avLst/>
            </a:prstGeom>
          </p:spPr>
        </p:pic>
        <p:pic>
          <p:nvPicPr>
            <p:cNvPr id="55" name="Picture 54" descr="A yellow sun with black background&#10;&#10;AI-generated content may be incorrect.">
              <a:extLst>
                <a:ext uri="{FF2B5EF4-FFF2-40B4-BE49-F238E27FC236}">
                  <a16:creationId xmlns:a16="http://schemas.microsoft.com/office/drawing/2014/main" id="{40786B3C-1E0C-4894-7388-BA197FB8F9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04890" y="1895877"/>
              <a:ext cx="757033" cy="714603"/>
            </a:xfrm>
            <a:prstGeom prst="rect">
              <a:avLst/>
            </a:prstGeom>
          </p:spPr>
        </p:pic>
      </p:grpSp>
      <p:grpSp>
        <p:nvGrpSpPr>
          <p:cNvPr id="6" name="Group 5">
            <a:extLst>
              <a:ext uri="{FF2B5EF4-FFF2-40B4-BE49-F238E27FC236}">
                <a16:creationId xmlns:a16="http://schemas.microsoft.com/office/drawing/2014/main" id="{3ED92DD2-4815-69EC-44C8-8F6B29C00F7C}"/>
              </a:ext>
            </a:extLst>
          </p:cNvPr>
          <p:cNvGrpSpPr/>
          <p:nvPr/>
        </p:nvGrpSpPr>
        <p:grpSpPr>
          <a:xfrm>
            <a:off x="8532940" y="5199966"/>
            <a:ext cx="1170593" cy="863166"/>
            <a:chOff x="353629" y="5345883"/>
            <a:chExt cx="1183672" cy="974305"/>
          </a:xfrm>
        </p:grpSpPr>
        <p:sp>
          <p:nvSpPr>
            <p:cNvPr id="79" name="Rectangle: Rounded Corners 78">
              <a:extLst>
                <a:ext uri="{FF2B5EF4-FFF2-40B4-BE49-F238E27FC236}">
                  <a16:creationId xmlns:a16="http://schemas.microsoft.com/office/drawing/2014/main" id="{42FDFF9E-7AA6-6CF3-8AB2-9E1C995D3A09}"/>
                </a:ext>
              </a:extLst>
            </p:cNvPr>
            <p:cNvSpPr/>
            <p:nvPr/>
          </p:nvSpPr>
          <p:spPr>
            <a:xfrm>
              <a:off x="414396" y="5345883"/>
              <a:ext cx="1054291" cy="974305"/>
            </a:xfrm>
            <a:prstGeom prst="roundRect">
              <a:avLst>
                <a:gd name="adj" fmla="val 8707"/>
              </a:avLst>
            </a:prstGeom>
            <a:solidFill>
              <a:srgbClr val="FFEE0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endParaRPr lang="ar-LB" noProof="0"/>
            </a:p>
          </p:txBody>
        </p:sp>
        <p:pic>
          <p:nvPicPr>
            <p:cNvPr id="56" name="Picture 2" descr="Danger Electric Shock Risk Safety Sign | UK Safety Store">
              <a:extLst>
                <a:ext uri="{FF2B5EF4-FFF2-40B4-BE49-F238E27FC236}">
                  <a16:creationId xmlns:a16="http://schemas.microsoft.com/office/drawing/2014/main" id="{F270C16D-E2A9-51B1-F5D7-14B0C56071BF}"/>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485" b="51055" l="17722" r="78692">
                          <a14:foregroundMark x1="24262" y1="47046" x2="74473" y2="48945"/>
                          <a14:foregroundMark x1="73418" y1="48734" x2="17932" y2="47890"/>
                          <a14:foregroundMark x1="42827" y1="51055" x2="54852" y2="48734"/>
                          <a14:foregroundMark x1="48945" y1="9283" x2="52321" y2="8228"/>
                          <a14:foregroundMark x1="50633" y1="5485" x2="48523" y2="6751"/>
                        </a14:backgroundRemoval>
                      </a14:imgEffect>
                    </a14:imgLayer>
                  </a14:imgProps>
                </a:ext>
                <a:ext uri="{28A0092B-C50C-407E-A947-70E740481C1C}">
                  <a14:useLocalDpi xmlns:a14="http://schemas.microsoft.com/office/drawing/2010/main" val="0"/>
                </a:ext>
              </a:extLst>
            </a:blip>
            <a:srcRect l="14069" t="2836" r="13920" b="48343"/>
            <a:stretch>
              <a:fillRect/>
            </a:stretch>
          </p:blipFill>
          <p:spPr bwMode="auto">
            <a:xfrm>
              <a:off x="353629" y="5432458"/>
              <a:ext cx="1183672" cy="802505"/>
            </a:xfrm>
            <a:prstGeom prst="rect">
              <a:avLst/>
            </a:prstGeom>
            <a:noFill/>
            <a:extLst>
              <a:ext uri="{909E8E84-426E-40DD-AFC4-6F175D3DCCD1}">
                <a14:hiddenFill xmlns:a14="http://schemas.microsoft.com/office/drawing/2010/main">
                  <a:solidFill>
                    <a:srgbClr val="FFFFFF"/>
                  </a:solidFill>
                </a14:hiddenFill>
              </a:ext>
            </a:extLst>
          </p:spPr>
        </p:pic>
      </p:grpSp>
      <p:sp>
        <p:nvSpPr>
          <p:cNvPr id="57" name="TextBox 56">
            <a:extLst>
              <a:ext uri="{FF2B5EF4-FFF2-40B4-BE49-F238E27FC236}">
                <a16:creationId xmlns:a16="http://schemas.microsoft.com/office/drawing/2014/main" id="{57D61794-BD57-1B02-43D9-5AEC5E4C07F5}"/>
              </a:ext>
            </a:extLst>
          </p:cNvPr>
          <p:cNvSpPr txBox="1"/>
          <p:nvPr/>
        </p:nvSpPr>
        <p:spPr>
          <a:xfrm>
            <a:off x="5529676" y="5361305"/>
            <a:ext cx="2818030" cy="523220"/>
          </a:xfrm>
          <a:prstGeom prst="rect">
            <a:avLst/>
          </a:prstGeom>
          <a:noFill/>
        </p:spPr>
        <p:txBody>
          <a:bodyPr wrap="square" lIns="91440" tIns="45720" rIns="91440" bIns="45720" anchor="t">
            <a:spAutoFit/>
          </a:bodyPr>
          <a:lstStyle>
            <a:defPPr>
              <a:defRPr lang="en-US"/>
            </a:defPPr>
            <a:lvl1pPr>
              <a:defRPr b="1">
                <a:solidFill>
                  <a:schemeClr val="tx2"/>
                </a:solidFill>
                <a:latin typeface="Calibri"/>
              </a:defRPr>
            </a:lvl1pPr>
          </a:lstStyle>
          <a:p>
            <a:pPr marL="285750" indent="-285750" algn="r" rtl="1">
              <a:buFont typeface="Wingdings" panose="05000000000000000000" pitchFamily="2" charset="2"/>
              <a:buChar char="q"/>
            </a:pPr>
            <a:r>
              <a:rPr lang="ar-LB" sz="1400" noProof="0" dirty="0">
                <a:solidFill>
                  <a:schemeClr val="tx1"/>
                </a:solidFill>
                <a:ea typeface="Calibri"/>
              </a:rPr>
              <a:t>كن حذراً</a:t>
            </a:r>
            <a:r>
              <a:rPr lang="ar-LB" sz="1400" b="0" noProof="0" dirty="0">
                <a:solidFill>
                  <a:schemeClr val="tx1"/>
                </a:solidFill>
                <a:ea typeface="Calibri"/>
              </a:rPr>
              <a:t> من أي أسلاك كهربائية مكشوفة أو أجهزة تالفة.</a:t>
            </a:r>
            <a:endParaRPr lang="ar-LB" sz="1400" noProof="0" dirty="0">
              <a:solidFill>
                <a:schemeClr val="tx1"/>
              </a:solidFill>
              <a:ea typeface="Calibri"/>
            </a:endParaRPr>
          </a:p>
        </p:txBody>
      </p:sp>
      <p:grpSp>
        <p:nvGrpSpPr>
          <p:cNvPr id="13" name="Group 12">
            <a:extLst>
              <a:ext uri="{FF2B5EF4-FFF2-40B4-BE49-F238E27FC236}">
                <a16:creationId xmlns:a16="http://schemas.microsoft.com/office/drawing/2014/main" id="{28F45685-E78F-5AC2-3ED6-77BE9479A567}"/>
              </a:ext>
            </a:extLst>
          </p:cNvPr>
          <p:cNvGrpSpPr/>
          <p:nvPr/>
        </p:nvGrpSpPr>
        <p:grpSpPr>
          <a:xfrm>
            <a:off x="8597517" y="4229242"/>
            <a:ext cx="1038059" cy="794764"/>
            <a:chOff x="431283" y="4665608"/>
            <a:chExt cx="1512728" cy="1158183"/>
          </a:xfrm>
        </p:grpSpPr>
        <p:pic>
          <p:nvPicPr>
            <p:cNvPr id="58" name="Picture 57">
              <a:extLst>
                <a:ext uri="{FF2B5EF4-FFF2-40B4-BE49-F238E27FC236}">
                  <a16:creationId xmlns:a16="http://schemas.microsoft.com/office/drawing/2014/main" id="{DF86C66D-9A1C-30CC-B64A-B129845F24A4}"/>
                </a:ext>
              </a:extLst>
            </p:cNvPr>
            <p:cNvPicPr>
              <a:picLocks noChangeAspect="1"/>
            </p:cNvPicPr>
            <p:nvPr/>
          </p:nvPicPr>
          <p:blipFill>
            <a:blip r:embed="rId10"/>
            <a:stretch>
              <a:fillRect/>
            </a:stretch>
          </p:blipFill>
          <p:spPr>
            <a:xfrm>
              <a:off x="431283" y="4665608"/>
              <a:ext cx="1512728" cy="1158183"/>
            </a:xfrm>
            <a:prstGeom prst="rect">
              <a:avLst/>
            </a:prstGeom>
          </p:spPr>
        </p:pic>
        <p:pic>
          <p:nvPicPr>
            <p:cNvPr id="59" name="Picture 58" descr="A red x on a black background&#10;&#10;AI-generated content may be incorrect.">
              <a:extLst>
                <a:ext uri="{FF2B5EF4-FFF2-40B4-BE49-F238E27FC236}">
                  <a16:creationId xmlns:a16="http://schemas.microsoft.com/office/drawing/2014/main" id="{0214E0E1-42DF-D4FF-8B5B-CC87334482F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11131" y="5071023"/>
              <a:ext cx="339896" cy="339896"/>
            </a:xfrm>
            <a:prstGeom prst="rect">
              <a:avLst/>
            </a:prstGeom>
          </p:spPr>
        </p:pic>
      </p:grpSp>
      <p:sp>
        <p:nvSpPr>
          <p:cNvPr id="7" name="TextBox 6">
            <a:extLst>
              <a:ext uri="{FF2B5EF4-FFF2-40B4-BE49-F238E27FC236}">
                <a16:creationId xmlns:a16="http://schemas.microsoft.com/office/drawing/2014/main" id="{71B1111A-AD0E-C299-F9B9-44D9131E5D67}"/>
              </a:ext>
            </a:extLst>
          </p:cNvPr>
          <p:cNvSpPr txBox="1"/>
          <p:nvPr/>
        </p:nvSpPr>
        <p:spPr>
          <a:xfrm>
            <a:off x="4603371" y="1961709"/>
            <a:ext cx="5285036" cy="400110"/>
          </a:xfrm>
          <a:prstGeom prst="rect">
            <a:avLst/>
          </a:prstGeom>
          <a:noFill/>
        </p:spPr>
        <p:txBody>
          <a:bodyPr wrap="square" lIns="91440" tIns="45720" rIns="91440" bIns="45720" anchor="t">
            <a:spAutoFit/>
          </a:bodyPr>
          <a:lstStyle/>
          <a:p>
            <a:pPr algn="r" rtl="1"/>
            <a:r>
              <a:rPr lang="ar-LB" sz="2000" b="1" noProof="0">
                <a:solidFill>
                  <a:srgbClr val="980000"/>
                </a:solidFill>
                <a:ea typeface="+mn-lt"/>
              </a:rPr>
              <a:t>ج. الفحص الداخلي</a:t>
            </a:r>
            <a:endParaRPr lang="ar-LB" b="1" noProof="0"/>
          </a:p>
        </p:txBody>
      </p:sp>
      <p:sp>
        <p:nvSpPr>
          <p:cNvPr id="10" name="TextBox 9">
            <a:extLst>
              <a:ext uri="{FF2B5EF4-FFF2-40B4-BE49-F238E27FC236}">
                <a16:creationId xmlns:a16="http://schemas.microsoft.com/office/drawing/2014/main" id="{F487875D-4661-13F5-CB94-70332DB75C4A}"/>
              </a:ext>
            </a:extLst>
          </p:cNvPr>
          <p:cNvSpPr txBox="1"/>
          <p:nvPr/>
        </p:nvSpPr>
        <p:spPr>
          <a:xfrm>
            <a:off x="6437338" y="2454975"/>
            <a:ext cx="3297773" cy="307777"/>
          </a:xfrm>
          <a:prstGeom prst="rect">
            <a:avLst/>
          </a:prstGeom>
          <a:noFill/>
        </p:spPr>
        <p:txBody>
          <a:bodyPr wrap="square" lIns="91440" tIns="45720" rIns="91440" bIns="45720" anchor="t">
            <a:spAutoFit/>
          </a:bodyPr>
          <a:lstStyle/>
          <a:p>
            <a:pPr algn="r" rtl="1"/>
            <a:r>
              <a:rPr lang="ar-LB" sz="1400" noProof="0">
                <a:ea typeface="+mn-lt"/>
              </a:rPr>
              <a:t>إذا بدا الجزء الخارجي سليماً:</a:t>
            </a:r>
            <a:endParaRPr lang="ar-LB" noProof="0">
              <a:ea typeface="+mn-lt"/>
            </a:endParaRPr>
          </a:p>
        </p:txBody>
      </p:sp>
      <p:sp>
        <p:nvSpPr>
          <p:cNvPr id="12" name="TextBox 11">
            <a:extLst>
              <a:ext uri="{FF2B5EF4-FFF2-40B4-BE49-F238E27FC236}">
                <a16:creationId xmlns:a16="http://schemas.microsoft.com/office/drawing/2014/main" id="{99D8BE7E-170B-BEAB-74AF-A52A0B7104CF}"/>
              </a:ext>
            </a:extLst>
          </p:cNvPr>
          <p:cNvSpPr txBox="1"/>
          <p:nvPr/>
        </p:nvSpPr>
        <p:spPr>
          <a:xfrm>
            <a:off x="5906717" y="2884062"/>
            <a:ext cx="2422881" cy="307777"/>
          </a:xfrm>
          <a:prstGeom prst="rect">
            <a:avLst/>
          </a:prstGeom>
          <a:noFill/>
        </p:spPr>
        <p:txBody>
          <a:bodyPr wrap="square" lIns="91440" tIns="45720" rIns="91440" bIns="45720" anchor="t">
            <a:spAutoFit/>
          </a:bodyPr>
          <a:lstStyle/>
          <a:p>
            <a:pPr marL="285750" indent="-285750" algn="r" rtl="1">
              <a:buFont typeface="Wingdings" panose="05000000000000000000" pitchFamily="2" charset="2"/>
              <a:buChar char="q"/>
            </a:pPr>
            <a:r>
              <a:rPr lang="ar-LB" sz="1400" noProof="0" dirty="0">
                <a:ea typeface="+mn-lt"/>
              </a:rPr>
              <a:t>ادخل المبنى </a:t>
            </a:r>
            <a:r>
              <a:rPr lang="ar-LB" sz="1400" b="1" noProof="0" dirty="0">
                <a:ea typeface="+mn-lt"/>
              </a:rPr>
              <a:t>في وضح النهار</a:t>
            </a:r>
          </a:p>
        </p:txBody>
      </p:sp>
      <p:sp>
        <p:nvSpPr>
          <p:cNvPr id="16" name="TextBox 15">
            <a:extLst>
              <a:ext uri="{FF2B5EF4-FFF2-40B4-BE49-F238E27FC236}">
                <a16:creationId xmlns:a16="http://schemas.microsoft.com/office/drawing/2014/main" id="{B0739333-7D39-15EF-7127-AA9715E8658C}"/>
              </a:ext>
            </a:extLst>
          </p:cNvPr>
          <p:cNvSpPr txBox="1"/>
          <p:nvPr/>
        </p:nvSpPr>
        <p:spPr>
          <a:xfrm>
            <a:off x="5038576" y="3234878"/>
            <a:ext cx="3297772" cy="523220"/>
          </a:xfrm>
          <a:prstGeom prst="rect">
            <a:avLst/>
          </a:prstGeom>
          <a:noFill/>
        </p:spPr>
        <p:txBody>
          <a:bodyPr wrap="square" lIns="91440" tIns="45720" rIns="91440" bIns="45720" anchor="t">
            <a:spAutoFit/>
          </a:bodyPr>
          <a:lstStyle/>
          <a:p>
            <a:pPr marL="285750" indent="-285750" algn="r" rtl="1">
              <a:buFont typeface="Wingdings" panose="05000000000000000000" pitchFamily="2" charset="2"/>
              <a:buChar char="q"/>
            </a:pPr>
            <a:r>
              <a:rPr lang="ar-LB" sz="1400" b="1" noProof="0" dirty="0">
                <a:ea typeface="+mn-lt"/>
              </a:rPr>
              <a:t>ارتدِ ملابس مناسبة</a:t>
            </a:r>
            <a:r>
              <a:rPr lang="ar-LB" sz="1400" noProof="0" dirty="0">
                <a:ea typeface="+mn-lt"/>
              </a:rPr>
              <a:t>، أو ملابس واقية إذا توفرت</a:t>
            </a:r>
            <a:r>
              <a:rPr lang="en-US" sz="1400" dirty="0">
                <a:ea typeface="+mn-lt"/>
              </a:rPr>
              <a:t>.</a:t>
            </a:r>
            <a:endParaRPr lang="en-US" sz="1400" noProof="0" dirty="0">
              <a:ea typeface="+mn-lt"/>
            </a:endParaRPr>
          </a:p>
          <a:p>
            <a:pPr algn="r" rtl="1"/>
            <a:r>
              <a:rPr lang="ar-LB" sz="1400" b="1" dirty="0">
                <a:ea typeface="+mn-lt"/>
              </a:rPr>
              <a:t>      قمّ ب</a:t>
            </a:r>
            <a:r>
              <a:rPr lang="ar-LB" sz="1400" b="1" noProof="0" dirty="0">
                <a:ea typeface="+mn-lt"/>
              </a:rPr>
              <a:t>تغطية فمك وأنفك قبل الدخول</a:t>
            </a:r>
            <a:r>
              <a:rPr lang="en-US" sz="1400" b="1" noProof="0" dirty="0">
                <a:ea typeface="+mn-lt"/>
              </a:rPr>
              <a:t>.</a:t>
            </a:r>
            <a:endParaRPr lang="ar-LB" sz="1400" b="1" noProof="0" dirty="0">
              <a:ea typeface="+mn-lt"/>
            </a:endParaRPr>
          </a:p>
        </p:txBody>
      </p:sp>
      <p:sp>
        <p:nvSpPr>
          <p:cNvPr id="18" name="TextBox 17">
            <a:extLst>
              <a:ext uri="{FF2B5EF4-FFF2-40B4-BE49-F238E27FC236}">
                <a16:creationId xmlns:a16="http://schemas.microsoft.com/office/drawing/2014/main" id="{F783C00B-87AB-4242-29CF-3ABDE2B2BF4D}"/>
              </a:ext>
            </a:extLst>
          </p:cNvPr>
          <p:cNvSpPr txBox="1"/>
          <p:nvPr/>
        </p:nvSpPr>
        <p:spPr>
          <a:xfrm>
            <a:off x="5351938" y="3799807"/>
            <a:ext cx="2993057" cy="523220"/>
          </a:xfrm>
          <a:prstGeom prst="rect">
            <a:avLst/>
          </a:prstGeom>
          <a:noFill/>
        </p:spPr>
        <p:txBody>
          <a:bodyPr wrap="square" lIns="91440" tIns="45720" rIns="91440" bIns="45720" anchor="t">
            <a:spAutoFit/>
          </a:bodyPr>
          <a:lstStyle/>
          <a:p>
            <a:pPr marL="285750" indent="-285750" algn="r" rtl="1">
              <a:buFont typeface="Wingdings" panose="05000000000000000000" pitchFamily="2" charset="2"/>
              <a:buChar char="q"/>
            </a:pPr>
            <a:r>
              <a:rPr lang="ar-LB" sz="1400" b="1" noProof="0" dirty="0">
                <a:ea typeface="+mn-lt"/>
              </a:rPr>
              <a:t>تحقّق من ثبات الأرض بقدمك </a:t>
            </a:r>
            <a:r>
              <a:rPr lang="ar-LB" sz="1400" noProof="0" dirty="0">
                <a:ea typeface="+mn-lt"/>
              </a:rPr>
              <a:t>قبل الوقوف بالكامل في أي مكان</a:t>
            </a:r>
          </a:p>
        </p:txBody>
      </p:sp>
      <p:sp>
        <p:nvSpPr>
          <p:cNvPr id="19" name="Google Shape;71;g33a6f523f4b_13_6">
            <a:extLst>
              <a:ext uri="{FF2B5EF4-FFF2-40B4-BE49-F238E27FC236}">
                <a16:creationId xmlns:a16="http://schemas.microsoft.com/office/drawing/2014/main" id="{9A4A3F74-785E-A24F-DFA1-790BE3477F98}"/>
              </a:ext>
            </a:extLst>
          </p:cNvPr>
          <p:cNvSpPr txBox="1">
            <a:spLocks/>
          </p:cNvSpPr>
          <p:nvPr/>
        </p:nvSpPr>
        <p:spPr>
          <a:xfrm>
            <a:off x="5718170" y="75366"/>
            <a:ext cx="2938070" cy="333713"/>
          </a:xfrm>
          <a:prstGeom prst="rect">
            <a:avLst/>
          </a:prstGeom>
          <a:noFill/>
          <a:ln>
            <a:noFill/>
          </a:ln>
        </p:spPr>
        <p:txBody>
          <a:bodyPr spcFirstLastPara="1" vert="horz" wrap="square" lIns="100075" tIns="50025" rIns="100075" bIns="50025"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rtl="1">
              <a:spcBef>
                <a:spcPts val="0"/>
              </a:spcBef>
            </a:pPr>
            <a:r>
              <a:rPr lang="ar-LB" sz="2200" b="1" noProof="0">
                <a:solidFill>
                  <a:srgbClr val="980000"/>
                </a:solidFill>
                <a:ea typeface="+mj-lt"/>
                <a:cs typeface="+mn-cs"/>
                <a:sym typeface="Play"/>
              </a:rPr>
              <a:t>الفحص البصري الأوّل</a:t>
            </a:r>
            <a:endParaRPr lang="ar-LB" b="1" noProof="0">
              <a:cs typeface="+mn-cs"/>
            </a:endParaRPr>
          </a:p>
        </p:txBody>
      </p:sp>
      <p:sp>
        <p:nvSpPr>
          <p:cNvPr id="21" name="TextBox 20">
            <a:extLst>
              <a:ext uri="{FF2B5EF4-FFF2-40B4-BE49-F238E27FC236}">
                <a16:creationId xmlns:a16="http://schemas.microsoft.com/office/drawing/2014/main" id="{4C128D6C-39F1-1E03-112A-175FF7FA863A}"/>
              </a:ext>
            </a:extLst>
          </p:cNvPr>
          <p:cNvSpPr txBox="1"/>
          <p:nvPr/>
        </p:nvSpPr>
        <p:spPr>
          <a:xfrm>
            <a:off x="1591833" y="1336762"/>
            <a:ext cx="3350918" cy="400069"/>
          </a:xfrm>
          <a:prstGeom prst="rect">
            <a:avLst/>
          </a:prstGeom>
          <a:noFill/>
        </p:spPr>
        <p:txBody>
          <a:bodyPr wrap="square" lIns="91440" tIns="45720" rIns="91440" bIns="45720" anchor="t">
            <a:spAutoFit/>
          </a:bodyPr>
          <a:lstStyle>
            <a:defPPr>
              <a:defRPr lang="en-US"/>
            </a:defPPr>
            <a:lvl1pPr>
              <a:defRPr sz="2000" b="1">
                <a:solidFill>
                  <a:srgbClr val="980000"/>
                </a:solidFill>
                <a:latin typeface="Calibri" panose="020F0502020204030204" pitchFamily="34" charset="0"/>
                <a:ea typeface="Calibri" panose="020F0502020204030204" pitchFamily="34" charset="0"/>
                <a:cs typeface="Calibri" panose="020F0502020204030204" pitchFamily="34" charset="0"/>
              </a:defRPr>
            </a:lvl1pPr>
          </a:lstStyle>
          <a:p>
            <a:pPr algn="r" rtl="1"/>
            <a:r>
              <a:rPr lang="en-GB">
                <a:latin typeface="Arial" panose="020B0604020202020204" pitchFamily="34" charset="0"/>
                <a:cs typeface="Arial" panose="020B0604020202020204" pitchFamily="34" charset="0"/>
              </a:rPr>
              <a:t>٢</a:t>
            </a:r>
            <a:r>
              <a:rPr lang="ar-LB" noProof="0">
                <a:latin typeface="Calibri"/>
                <a:ea typeface="Calibri"/>
                <a:cs typeface="+mn-cs"/>
              </a:rPr>
              <a:t>. فحص الجدران في كل غرفة</a:t>
            </a:r>
            <a:endParaRPr lang="ar-LB" noProof="0">
              <a:cs typeface="+mn-cs"/>
            </a:endParaRPr>
          </a:p>
        </p:txBody>
      </p:sp>
      <p:pic>
        <p:nvPicPr>
          <p:cNvPr id="30" name="Picture 29" descr="A crack in a box&#10;&#10;AI-generated content may be incorrect.">
            <a:extLst>
              <a:ext uri="{FF2B5EF4-FFF2-40B4-BE49-F238E27FC236}">
                <a16:creationId xmlns:a16="http://schemas.microsoft.com/office/drawing/2014/main" id="{00BE6F36-A695-A9A5-F966-D30CCFF445F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9116" y="2377465"/>
            <a:ext cx="1250359" cy="1006689"/>
          </a:xfrm>
          <a:prstGeom prst="rect">
            <a:avLst/>
          </a:prstGeom>
        </p:spPr>
      </p:pic>
      <p:pic>
        <p:nvPicPr>
          <p:cNvPr id="31" name="Picture 30" descr="A crack in a brick wall&#10;&#10;AI-generated content may be incorrect.">
            <a:extLst>
              <a:ext uri="{FF2B5EF4-FFF2-40B4-BE49-F238E27FC236}">
                <a16:creationId xmlns:a16="http://schemas.microsoft.com/office/drawing/2014/main" id="{54790177-EFC2-1F05-B69D-1B3E1570AFD9}"/>
              </a:ext>
            </a:extLst>
          </p:cNvPr>
          <p:cNvPicPr>
            <a:picLocks noChangeAspect="1"/>
          </p:cNvPicPr>
          <p:nvPr/>
        </p:nvPicPr>
        <p:blipFill>
          <a:blip r:embed="rId13">
            <a:extLst>
              <a:ext uri="{28A0092B-C50C-407E-A947-70E740481C1C}">
                <a14:useLocalDpi xmlns:a14="http://schemas.microsoft.com/office/drawing/2010/main" val="0"/>
              </a:ext>
            </a:extLst>
          </a:blip>
          <a:srcRect l="-1128" r="2288" b="7818"/>
          <a:stretch>
            <a:fillRect/>
          </a:stretch>
        </p:blipFill>
        <p:spPr>
          <a:xfrm>
            <a:off x="1860226" y="2420867"/>
            <a:ext cx="1405170" cy="994946"/>
          </a:xfrm>
          <a:prstGeom prst="rect">
            <a:avLst/>
          </a:prstGeom>
        </p:spPr>
      </p:pic>
      <p:sp>
        <p:nvSpPr>
          <p:cNvPr id="32" name="TextBox 31">
            <a:extLst>
              <a:ext uri="{FF2B5EF4-FFF2-40B4-BE49-F238E27FC236}">
                <a16:creationId xmlns:a16="http://schemas.microsoft.com/office/drawing/2014/main" id="{820D4203-39A2-6537-A3EC-77B5C67D59D3}"/>
              </a:ext>
            </a:extLst>
          </p:cNvPr>
          <p:cNvSpPr txBox="1"/>
          <p:nvPr/>
        </p:nvSpPr>
        <p:spPr>
          <a:xfrm>
            <a:off x="163438" y="3379028"/>
            <a:ext cx="1553419" cy="523220"/>
          </a:xfrm>
          <a:prstGeom prst="rect">
            <a:avLst/>
          </a:prstGeom>
          <a:noFill/>
        </p:spPr>
        <p:txBody>
          <a:bodyPr wrap="square" lIns="91440" tIns="45720" rIns="91440" bIns="45720" anchor="t">
            <a:spAutoFit/>
          </a:bodyPr>
          <a:lstStyle>
            <a:defPPr>
              <a:defRPr lang="en-US"/>
            </a:defPPr>
            <a:lvl1pPr>
              <a:defRPr b="1">
                <a:solidFill>
                  <a:schemeClr val="tx2"/>
                </a:solidFill>
                <a:latin typeface="Calibri"/>
              </a:defRPr>
            </a:lvl1pPr>
          </a:lstStyle>
          <a:p>
            <a:pPr marL="285750" indent="-285750" algn="r" rtl="1">
              <a:buFont typeface="Wingdings" panose="05000000000000000000" pitchFamily="2" charset="2"/>
              <a:buChar char="q"/>
            </a:pPr>
            <a:r>
              <a:rPr lang="ar-LB" sz="1400" b="0" noProof="0">
                <a:solidFill>
                  <a:schemeClr val="tx1"/>
                </a:solidFill>
                <a:ea typeface="Calibri"/>
              </a:rPr>
              <a:t>شقوق من السقف إلى الجدار.</a:t>
            </a:r>
            <a:endParaRPr lang="ar-LB" sz="1400" noProof="0">
              <a:solidFill>
                <a:schemeClr val="tx1"/>
              </a:solidFill>
              <a:latin typeface="Calibri" panose="020F0502020204030204" pitchFamily="34" charset="0"/>
              <a:ea typeface="Calibri" panose="020F0502020204030204" pitchFamily="34" charset="0"/>
            </a:endParaRPr>
          </a:p>
        </p:txBody>
      </p:sp>
      <p:sp>
        <p:nvSpPr>
          <p:cNvPr id="34" name="TextBox 33">
            <a:extLst>
              <a:ext uri="{FF2B5EF4-FFF2-40B4-BE49-F238E27FC236}">
                <a16:creationId xmlns:a16="http://schemas.microsoft.com/office/drawing/2014/main" id="{34583E2C-9A1E-6A76-F602-91000C0BA5DD}"/>
              </a:ext>
            </a:extLst>
          </p:cNvPr>
          <p:cNvSpPr txBox="1"/>
          <p:nvPr/>
        </p:nvSpPr>
        <p:spPr>
          <a:xfrm>
            <a:off x="1679755" y="3389932"/>
            <a:ext cx="1527834" cy="307777"/>
          </a:xfrm>
          <a:prstGeom prst="rect">
            <a:avLst/>
          </a:prstGeom>
          <a:noFill/>
        </p:spPr>
        <p:txBody>
          <a:bodyPr wrap="square" lIns="91440" tIns="45720" rIns="91440" bIns="45720" anchor="t">
            <a:spAutoFit/>
          </a:bodyPr>
          <a:lstStyle>
            <a:defPPr>
              <a:defRPr lang="en-US"/>
            </a:defPPr>
            <a:lvl1pPr>
              <a:defRPr b="1">
                <a:solidFill>
                  <a:schemeClr val="tx2"/>
                </a:solidFill>
                <a:latin typeface="Calibri"/>
              </a:defRPr>
            </a:lvl1pPr>
          </a:lstStyle>
          <a:p>
            <a:pPr marL="285750" indent="-285750" algn="r" rtl="1">
              <a:buFont typeface="Wingdings" panose="05000000000000000000" pitchFamily="2" charset="2"/>
              <a:buChar char="q"/>
            </a:pPr>
            <a:r>
              <a:rPr lang="ar-LB" sz="1400" b="0" noProof="0">
                <a:solidFill>
                  <a:schemeClr val="tx1"/>
                </a:solidFill>
                <a:ea typeface="Calibri"/>
              </a:rPr>
              <a:t>شقوق مائلة.</a:t>
            </a:r>
            <a:endParaRPr lang="ar-LB" sz="1400" noProof="0">
              <a:solidFill>
                <a:schemeClr val="tx1"/>
              </a:solidFill>
              <a:latin typeface="Calibri" panose="020F0502020204030204" pitchFamily="34" charset="0"/>
              <a:ea typeface="Calibri" panose="020F0502020204030204" pitchFamily="34" charset="0"/>
            </a:endParaRPr>
          </a:p>
        </p:txBody>
      </p:sp>
      <p:grpSp>
        <p:nvGrpSpPr>
          <p:cNvPr id="37" name="Group 36">
            <a:extLst>
              <a:ext uri="{FF2B5EF4-FFF2-40B4-BE49-F238E27FC236}">
                <a16:creationId xmlns:a16="http://schemas.microsoft.com/office/drawing/2014/main" id="{408434F4-11B1-D10C-8397-E27B5A470F72}"/>
              </a:ext>
            </a:extLst>
          </p:cNvPr>
          <p:cNvGrpSpPr/>
          <p:nvPr/>
        </p:nvGrpSpPr>
        <p:grpSpPr>
          <a:xfrm flipH="1">
            <a:off x="-56283" y="80908"/>
            <a:ext cx="1642160" cy="1960098"/>
            <a:chOff x="271714" y="6134638"/>
            <a:chExt cx="2531481" cy="3021597"/>
          </a:xfrm>
        </p:grpSpPr>
        <p:sp>
          <p:nvSpPr>
            <p:cNvPr id="42" name="Speech Bubble: Oval 41">
              <a:extLst>
                <a:ext uri="{FF2B5EF4-FFF2-40B4-BE49-F238E27FC236}">
                  <a16:creationId xmlns:a16="http://schemas.microsoft.com/office/drawing/2014/main" id="{A871D862-C93F-2FF7-D49D-6A2BB745F80E}"/>
                </a:ext>
              </a:extLst>
            </p:cNvPr>
            <p:cNvSpPr/>
            <p:nvPr/>
          </p:nvSpPr>
          <p:spPr>
            <a:xfrm>
              <a:off x="313062" y="6171709"/>
              <a:ext cx="1384793" cy="1158228"/>
            </a:xfrm>
            <a:prstGeom prst="wedgeEllipse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endParaRPr lang="ar-LB" sz="1400" noProof="0">
                <a:latin typeface="Calibri" panose="020F0502020204030204" pitchFamily="34" charset="0"/>
                <a:ea typeface="Calibri" panose="020F0502020204030204" pitchFamily="34" charset="0"/>
              </a:endParaRPr>
            </a:p>
          </p:txBody>
        </p:sp>
        <p:pic>
          <p:nvPicPr>
            <p:cNvPr id="43" name="Picture 42" descr="A cartoon of a person with his hand on his chin&#10;&#10;AI-generated content may be incorrect.">
              <a:extLst>
                <a:ext uri="{FF2B5EF4-FFF2-40B4-BE49-F238E27FC236}">
                  <a16:creationId xmlns:a16="http://schemas.microsoft.com/office/drawing/2014/main" id="{63CC681D-7D89-5EE0-56D2-E02C595BF98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1714" y="7363179"/>
              <a:ext cx="1385828" cy="1793056"/>
            </a:xfrm>
            <a:prstGeom prst="rect">
              <a:avLst/>
            </a:prstGeom>
          </p:spPr>
        </p:pic>
        <p:sp>
          <p:nvSpPr>
            <p:cNvPr id="44" name="TextBox 43">
              <a:extLst>
                <a:ext uri="{FF2B5EF4-FFF2-40B4-BE49-F238E27FC236}">
                  <a16:creationId xmlns:a16="http://schemas.microsoft.com/office/drawing/2014/main" id="{1829B7D1-AA1A-8DB5-5DA7-C57467A16C9B}"/>
                </a:ext>
              </a:extLst>
            </p:cNvPr>
            <p:cNvSpPr txBox="1"/>
            <p:nvPr/>
          </p:nvSpPr>
          <p:spPr>
            <a:xfrm>
              <a:off x="454194" y="6134638"/>
              <a:ext cx="1336005" cy="1328471"/>
            </a:xfrm>
            <a:prstGeom prst="rect">
              <a:avLst/>
            </a:prstGeom>
            <a:noFill/>
          </p:spPr>
          <p:txBody>
            <a:bodyPr wrap="square" lIns="91440" tIns="45720" rIns="91440" bIns="45720" anchor="t">
              <a:spAutoFit/>
            </a:bodyPr>
            <a:lstStyle>
              <a:defPPr>
                <a:defRPr lang="en-US"/>
              </a:defPPr>
              <a:lvl1pPr>
                <a:defRPr sz="1400" b="1">
                  <a:solidFill>
                    <a:schemeClr val="tx2"/>
                  </a:solidFill>
                  <a:latin typeface="Calibri"/>
                </a:defRPr>
              </a:lvl1pPr>
            </a:lstStyle>
            <a:p>
              <a:pPr algn="r" rtl="1"/>
              <a:r>
                <a:rPr lang="ar-LB" sz="1000" b="0" noProof="0">
                  <a:ea typeface="Calibri"/>
                </a:rPr>
                <a:t>هل هناك عوارض أو ارضيات متشققة أو منحنية؟</a:t>
              </a:r>
              <a:endParaRPr lang="ar-LB" noProof="0"/>
            </a:p>
            <a:p>
              <a:pPr algn="r" rtl="1"/>
              <a:endParaRPr lang="ar-LB" sz="1000" b="0" noProof="0">
                <a:latin typeface="Calibri" panose="020F0502020204030204" pitchFamily="34" charset="0"/>
                <a:ea typeface="Calibri" panose="020F0502020204030204" pitchFamily="34" charset="0"/>
              </a:endParaRPr>
            </a:p>
          </p:txBody>
        </p:sp>
        <p:sp>
          <p:nvSpPr>
            <p:cNvPr id="61" name="Speech Bubble: Oval 60">
              <a:extLst>
                <a:ext uri="{FF2B5EF4-FFF2-40B4-BE49-F238E27FC236}">
                  <a16:creationId xmlns:a16="http://schemas.microsoft.com/office/drawing/2014/main" id="{EB31DE3A-D71F-9E78-1C5C-7AF2813DF191}"/>
                </a:ext>
              </a:extLst>
            </p:cNvPr>
            <p:cNvSpPr/>
            <p:nvPr/>
          </p:nvSpPr>
          <p:spPr>
            <a:xfrm rot="2568639">
              <a:off x="1321775" y="7251417"/>
              <a:ext cx="1481420" cy="1190655"/>
            </a:xfrm>
            <a:prstGeom prst="wedgeEllipse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endParaRPr lang="ar-LB" sz="1400" noProof="0">
                <a:latin typeface="Calibri" panose="020F0502020204030204" pitchFamily="34" charset="0"/>
                <a:ea typeface="Calibri" panose="020F0502020204030204" pitchFamily="34" charset="0"/>
              </a:endParaRPr>
            </a:p>
          </p:txBody>
        </p:sp>
        <p:sp>
          <p:nvSpPr>
            <p:cNvPr id="62" name="TextBox 61">
              <a:extLst>
                <a:ext uri="{FF2B5EF4-FFF2-40B4-BE49-F238E27FC236}">
                  <a16:creationId xmlns:a16="http://schemas.microsoft.com/office/drawing/2014/main" id="{170CE04F-719C-7C82-07A7-62BF389E6996}"/>
                </a:ext>
              </a:extLst>
            </p:cNvPr>
            <p:cNvSpPr txBox="1"/>
            <p:nvPr/>
          </p:nvSpPr>
          <p:spPr>
            <a:xfrm rot="2475828">
              <a:off x="1400776" y="7559296"/>
              <a:ext cx="1352784" cy="616791"/>
            </a:xfrm>
            <a:prstGeom prst="rect">
              <a:avLst/>
            </a:prstGeom>
            <a:noFill/>
          </p:spPr>
          <p:txBody>
            <a:bodyPr wrap="square" lIns="91440" tIns="45720" rIns="91440" bIns="45720" anchor="t">
              <a:spAutoFit/>
            </a:bodyPr>
            <a:lstStyle>
              <a:defPPr>
                <a:defRPr lang="en-US"/>
              </a:defPPr>
              <a:lvl1pPr>
                <a:defRPr sz="1400" b="1">
                  <a:solidFill>
                    <a:schemeClr val="tx2"/>
                  </a:solidFill>
                  <a:latin typeface="Calibri"/>
                </a:defRPr>
              </a:lvl1pPr>
            </a:lstStyle>
            <a:p>
              <a:pPr algn="r" rtl="1"/>
              <a:r>
                <a:rPr lang="ar-LB" sz="1000" noProof="0">
                  <a:ea typeface="Calibri"/>
                </a:rPr>
                <a:t>هل توجد تشققات إنشائية؟</a:t>
              </a:r>
              <a:endParaRPr lang="ar-LB" noProof="0"/>
            </a:p>
          </p:txBody>
        </p:sp>
      </p:grpSp>
      <p:sp>
        <p:nvSpPr>
          <p:cNvPr id="63" name="TextBox 62">
            <a:extLst>
              <a:ext uri="{FF2B5EF4-FFF2-40B4-BE49-F238E27FC236}">
                <a16:creationId xmlns:a16="http://schemas.microsoft.com/office/drawing/2014/main" id="{10D9C95F-D4CF-E452-6EAF-19E821445505}"/>
              </a:ext>
            </a:extLst>
          </p:cNvPr>
          <p:cNvSpPr txBox="1"/>
          <p:nvPr/>
        </p:nvSpPr>
        <p:spPr>
          <a:xfrm>
            <a:off x="874073" y="1754966"/>
            <a:ext cx="4094424" cy="307777"/>
          </a:xfrm>
          <a:prstGeom prst="rect">
            <a:avLst/>
          </a:prstGeom>
          <a:noFill/>
        </p:spPr>
        <p:txBody>
          <a:bodyPr wrap="square" lIns="91440" tIns="45720" rIns="91440" bIns="45720" anchor="t">
            <a:spAutoFit/>
          </a:bodyPr>
          <a:lstStyle>
            <a:defPPr>
              <a:defRPr lang="en-US"/>
            </a:defPPr>
            <a:lvl1pPr>
              <a:defRPr sz="1600" i="1">
                <a:solidFill>
                  <a:srgbClr val="000000"/>
                </a:solidFill>
                <a:latin typeface="Aptos"/>
                <a:ea typeface="Calibri"/>
                <a:cs typeface="Calibri"/>
              </a:defRPr>
            </a:lvl1pPr>
          </a:lstStyle>
          <a:p>
            <a:pPr algn="r" rtl="1"/>
            <a:r>
              <a:rPr lang="ar-LB" sz="1400" i="0" noProof="0" dirty="0">
                <a:solidFill>
                  <a:schemeClr val="tx1"/>
                </a:solidFill>
                <a:cs typeface="+mn-cs"/>
              </a:rPr>
              <a:t>وخاصة في زوايا الأبواب أو النوافذ:</a:t>
            </a:r>
            <a:endParaRPr lang="ar-LB" noProof="0" dirty="0">
              <a:solidFill>
                <a:schemeClr val="tx1"/>
              </a:solidFill>
              <a:cs typeface="+mn-cs"/>
            </a:endParaRPr>
          </a:p>
        </p:txBody>
      </p:sp>
      <p:sp>
        <p:nvSpPr>
          <p:cNvPr id="64" name="TextBox 63">
            <a:extLst>
              <a:ext uri="{FF2B5EF4-FFF2-40B4-BE49-F238E27FC236}">
                <a16:creationId xmlns:a16="http://schemas.microsoft.com/office/drawing/2014/main" id="{141245CD-9762-FC01-DE7C-526230B219C6}"/>
              </a:ext>
            </a:extLst>
          </p:cNvPr>
          <p:cNvSpPr txBox="1"/>
          <p:nvPr/>
        </p:nvSpPr>
        <p:spPr>
          <a:xfrm>
            <a:off x="1825430" y="593689"/>
            <a:ext cx="3175065" cy="5232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nchor="t">
            <a:spAutoFit/>
          </a:bodyPr>
          <a:lstStyle/>
          <a:p>
            <a:pPr algn="r" rtl="1"/>
            <a:r>
              <a:rPr lang="ar-LB" sz="1400" noProof="0">
                <a:solidFill>
                  <a:schemeClr val="tx1"/>
                </a:solidFill>
                <a:ea typeface="+mn-lt"/>
              </a:rPr>
              <a:t>ضع في اعتبارك المبنى بأكمله، وليس فقط الغرف التي تريد استخدامها.</a:t>
            </a:r>
            <a:endParaRPr lang="ar-LB" noProof="0">
              <a:solidFill>
                <a:schemeClr val="tx1"/>
              </a:solidFill>
              <a:ea typeface="+mn-lt"/>
            </a:endParaRPr>
          </a:p>
        </p:txBody>
      </p:sp>
      <p:sp>
        <p:nvSpPr>
          <p:cNvPr id="65" name="TextBox 64">
            <a:extLst>
              <a:ext uri="{FF2B5EF4-FFF2-40B4-BE49-F238E27FC236}">
                <a16:creationId xmlns:a16="http://schemas.microsoft.com/office/drawing/2014/main" id="{C1B4A30B-8E78-BC93-D2DF-78E15CA44E3D}"/>
              </a:ext>
            </a:extLst>
          </p:cNvPr>
          <p:cNvSpPr txBox="1"/>
          <p:nvPr/>
        </p:nvSpPr>
        <p:spPr>
          <a:xfrm>
            <a:off x="3538195" y="3377815"/>
            <a:ext cx="1161449" cy="738664"/>
          </a:xfrm>
          <a:prstGeom prst="rect">
            <a:avLst/>
          </a:prstGeom>
          <a:noFill/>
        </p:spPr>
        <p:txBody>
          <a:bodyPr wrap="square" lIns="91440" tIns="45720" rIns="91440" bIns="45720" anchor="t">
            <a:spAutoFit/>
          </a:bodyPr>
          <a:lstStyle>
            <a:defPPr>
              <a:defRPr lang="en-US"/>
            </a:defPPr>
            <a:lvl1pPr>
              <a:defRPr b="1">
                <a:solidFill>
                  <a:schemeClr val="tx2"/>
                </a:solidFill>
                <a:latin typeface="Calibri"/>
              </a:defRPr>
            </a:lvl1pPr>
          </a:lstStyle>
          <a:p>
            <a:pPr marL="285750" indent="-285750" algn="r" rtl="1">
              <a:buFont typeface="Wingdings" panose="05000000000000000000" pitchFamily="2" charset="2"/>
              <a:buChar char="q"/>
            </a:pPr>
            <a:r>
              <a:rPr lang="ar-LB" sz="1400" b="0" noProof="0" dirty="0">
                <a:solidFill>
                  <a:schemeClr val="tx1"/>
                </a:solidFill>
                <a:ea typeface="Calibri"/>
              </a:rPr>
              <a:t>شقوق في الأرضيات أو الأسقف.</a:t>
            </a:r>
            <a:endParaRPr lang="ar-LB" noProof="0" dirty="0">
              <a:solidFill>
                <a:schemeClr val="tx1"/>
              </a:solidFill>
            </a:endParaRPr>
          </a:p>
        </p:txBody>
      </p:sp>
      <p:sp>
        <p:nvSpPr>
          <p:cNvPr id="66" name="TextBox 65">
            <a:extLst>
              <a:ext uri="{FF2B5EF4-FFF2-40B4-BE49-F238E27FC236}">
                <a16:creationId xmlns:a16="http://schemas.microsoft.com/office/drawing/2014/main" id="{B1417DD3-5CD8-5352-539F-2666FF557184}"/>
              </a:ext>
            </a:extLst>
          </p:cNvPr>
          <p:cNvSpPr txBox="1"/>
          <p:nvPr/>
        </p:nvSpPr>
        <p:spPr>
          <a:xfrm>
            <a:off x="252946" y="5240107"/>
            <a:ext cx="1469453" cy="523220"/>
          </a:xfrm>
          <a:prstGeom prst="rect">
            <a:avLst/>
          </a:prstGeom>
          <a:noFill/>
        </p:spPr>
        <p:txBody>
          <a:bodyPr wrap="square" lIns="91440" tIns="45720" rIns="91440" bIns="45720" anchor="t">
            <a:spAutoFit/>
          </a:bodyPr>
          <a:lstStyle>
            <a:defPPr>
              <a:defRPr lang="en-US"/>
            </a:defPPr>
            <a:lvl1pPr>
              <a:defRPr b="1">
                <a:solidFill>
                  <a:schemeClr val="tx2"/>
                </a:solidFill>
                <a:latin typeface="Calibri"/>
              </a:defRPr>
            </a:lvl1pPr>
          </a:lstStyle>
          <a:p>
            <a:pPr marL="285750" indent="-285750" algn="r" rtl="1">
              <a:buFont typeface="Wingdings" panose="05000000000000000000" pitchFamily="2" charset="2"/>
              <a:buChar char="q"/>
            </a:pPr>
            <a:r>
              <a:rPr lang="ar-LB" sz="1400" b="0" noProof="0">
                <a:solidFill>
                  <a:schemeClr val="tx1"/>
                </a:solidFill>
                <a:ea typeface="Calibri"/>
              </a:rPr>
              <a:t>شقوق متدرجة في الطوب أو البناء.</a:t>
            </a:r>
            <a:endParaRPr lang="ar-LB" noProof="0">
              <a:solidFill>
                <a:schemeClr val="tx1"/>
              </a:solidFill>
            </a:endParaRPr>
          </a:p>
        </p:txBody>
      </p:sp>
      <p:pic>
        <p:nvPicPr>
          <p:cNvPr id="67" name="Picture 66" descr="A grey brick wall with a black line&#10;&#10;AI-generated content may be incorrect.">
            <a:extLst>
              <a:ext uri="{FF2B5EF4-FFF2-40B4-BE49-F238E27FC236}">
                <a16:creationId xmlns:a16="http://schemas.microsoft.com/office/drawing/2014/main" id="{4E14B694-26AC-1011-6348-D73EA9F08EA0}"/>
              </a:ext>
            </a:extLst>
          </p:cNvPr>
          <p:cNvPicPr>
            <a:picLocks noChangeAspect="1"/>
          </p:cNvPicPr>
          <p:nvPr/>
        </p:nvPicPr>
        <p:blipFill>
          <a:blip r:embed="rId15"/>
          <a:stretch>
            <a:fillRect/>
          </a:stretch>
        </p:blipFill>
        <p:spPr>
          <a:xfrm>
            <a:off x="290283" y="4436134"/>
            <a:ext cx="1118408" cy="689791"/>
          </a:xfrm>
          <a:prstGeom prst="rect">
            <a:avLst/>
          </a:prstGeom>
        </p:spPr>
      </p:pic>
      <p:pic>
        <p:nvPicPr>
          <p:cNvPr id="68" name="Picture 67" descr="A crack in a wall&#10;&#10;AI-generated content may be incorrect.">
            <a:extLst>
              <a:ext uri="{FF2B5EF4-FFF2-40B4-BE49-F238E27FC236}">
                <a16:creationId xmlns:a16="http://schemas.microsoft.com/office/drawing/2014/main" id="{FD3CA465-0882-B7ED-A0A0-0253BFD3A2A7}"/>
              </a:ext>
            </a:extLst>
          </p:cNvPr>
          <p:cNvPicPr>
            <a:picLocks noChangeAspect="1"/>
          </p:cNvPicPr>
          <p:nvPr/>
        </p:nvPicPr>
        <p:blipFill>
          <a:blip r:embed="rId16"/>
          <a:stretch>
            <a:fillRect/>
          </a:stretch>
        </p:blipFill>
        <p:spPr>
          <a:xfrm>
            <a:off x="3501810" y="2638537"/>
            <a:ext cx="1073817" cy="672956"/>
          </a:xfrm>
          <a:prstGeom prst="rect">
            <a:avLst/>
          </a:prstGeom>
        </p:spPr>
      </p:pic>
      <p:pic>
        <p:nvPicPr>
          <p:cNvPr id="69" name="Picture 68" descr="A broken screen with a crack in the wall&#10;&#10;AI-generated content may be incorrect.">
            <a:extLst>
              <a:ext uri="{FF2B5EF4-FFF2-40B4-BE49-F238E27FC236}">
                <a16:creationId xmlns:a16="http://schemas.microsoft.com/office/drawing/2014/main" id="{7516D07A-439F-17CE-0A2D-D6339AAF3DA4}"/>
              </a:ext>
            </a:extLst>
          </p:cNvPr>
          <p:cNvPicPr>
            <a:picLocks noChangeAspect="1"/>
          </p:cNvPicPr>
          <p:nvPr/>
        </p:nvPicPr>
        <p:blipFill>
          <a:blip r:embed="rId17"/>
          <a:srcRect l="6311" t="-4701" r="57004" b="1305"/>
          <a:stretch>
            <a:fillRect/>
          </a:stretch>
        </p:blipFill>
        <p:spPr>
          <a:xfrm>
            <a:off x="1972129" y="4256705"/>
            <a:ext cx="923656" cy="971100"/>
          </a:xfrm>
          <a:prstGeom prst="rect">
            <a:avLst/>
          </a:prstGeom>
        </p:spPr>
      </p:pic>
      <p:sp>
        <p:nvSpPr>
          <p:cNvPr id="70" name="TextBox 69">
            <a:extLst>
              <a:ext uri="{FF2B5EF4-FFF2-40B4-BE49-F238E27FC236}">
                <a16:creationId xmlns:a16="http://schemas.microsoft.com/office/drawing/2014/main" id="{01C78747-1D07-0E61-54C3-77ECF22DD326}"/>
              </a:ext>
            </a:extLst>
          </p:cNvPr>
          <p:cNvSpPr txBox="1"/>
          <p:nvPr/>
        </p:nvSpPr>
        <p:spPr>
          <a:xfrm>
            <a:off x="2010254" y="5241240"/>
            <a:ext cx="1203339" cy="523220"/>
          </a:xfrm>
          <a:prstGeom prst="rect">
            <a:avLst/>
          </a:prstGeom>
          <a:noFill/>
        </p:spPr>
        <p:txBody>
          <a:bodyPr wrap="square" lIns="91440" tIns="45720" rIns="91440" bIns="45720" anchor="t">
            <a:spAutoFit/>
          </a:bodyPr>
          <a:lstStyle>
            <a:defPPr>
              <a:defRPr lang="en-US"/>
            </a:defPPr>
            <a:lvl1pPr>
              <a:defRPr b="1">
                <a:solidFill>
                  <a:schemeClr val="tx2"/>
                </a:solidFill>
                <a:latin typeface="Calibri"/>
              </a:defRPr>
            </a:lvl1pPr>
          </a:lstStyle>
          <a:p>
            <a:pPr marL="285750" indent="-285750" algn="r" rtl="1">
              <a:buFont typeface="Wingdings" panose="05000000000000000000" pitchFamily="2" charset="2"/>
              <a:buChar char="q"/>
            </a:pPr>
            <a:r>
              <a:rPr lang="ar-LB" sz="1400" b="0" noProof="0">
                <a:solidFill>
                  <a:schemeClr val="tx1"/>
                </a:solidFill>
                <a:ea typeface="Calibri"/>
              </a:rPr>
              <a:t>جدار مائل أو منتفخ.</a:t>
            </a:r>
            <a:endParaRPr lang="ar-LB" sz="1400" noProof="0">
              <a:solidFill>
                <a:schemeClr val="tx1"/>
              </a:solidFill>
              <a:ea typeface="Calibri"/>
            </a:endParaRPr>
          </a:p>
        </p:txBody>
      </p:sp>
      <p:cxnSp>
        <p:nvCxnSpPr>
          <p:cNvPr id="75" name="Straight Connector 74">
            <a:extLst>
              <a:ext uri="{FF2B5EF4-FFF2-40B4-BE49-F238E27FC236}">
                <a16:creationId xmlns:a16="http://schemas.microsoft.com/office/drawing/2014/main" id="{2B215A2A-6BD4-9B63-BC9B-4DF36BA4CB77}"/>
              </a:ext>
            </a:extLst>
          </p:cNvPr>
          <p:cNvCxnSpPr>
            <a:cxnSpLocks/>
          </p:cNvCxnSpPr>
          <p:nvPr/>
        </p:nvCxnSpPr>
        <p:spPr>
          <a:xfrm>
            <a:off x="4952382" y="6336560"/>
            <a:ext cx="4960840" cy="0"/>
          </a:xfrm>
          <a:prstGeom prst="line">
            <a:avLst/>
          </a:prstGeom>
          <a:ln w="952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0B726919-907D-6873-AF46-D647B5E3CEC0}"/>
              </a:ext>
            </a:extLst>
          </p:cNvPr>
          <p:cNvCxnSpPr>
            <a:cxnSpLocks/>
          </p:cNvCxnSpPr>
          <p:nvPr/>
        </p:nvCxnSpPr>
        <p:spPr>
          <a:xfrm>
            <a:off x="3545" y="6336560"/>
            <a:ext cx="4960840" cy="0"/>
          </a:xfrm>
          <a:prstGeom prst="line">
            <a:avLst/>
          </a:prstGeom>
          <a:ln w="952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03EF1C5E-3205-C8F2-E6AF-AAFEE40E7064}"/>
              </a:ext>
            </a:extLst>
          </p:cNvPr>
          <p:cNvCxnSpPr>
            <a:cxnSpLocks/>
          </p:cNvCxnSpPr>
          <p:nvPr/>
        </p:nvCxnSpPr>
        <p:spPr>
          <a:xfrm>
            <a:off x="4952382" y="0"/>
            <a:ext cx="0" cy="6858000"/>
          </a:xfrm>
          <a:prstGeom prst="line">
            <a:avLst/>
          </a:prstGeom>
          <a:ln w="3175"/>
        </p:spPr>
        <p:style>
          <a:lnRef idx="1">
            <a:schemeClr val="dk1"/>
          </a:lnRef>
          <a:fillRef idx="0">
            <a:schemeClr val="dk1"/>
          </a:fillRef>
          <a:effectRef idx="0">
            <a:schemeClr val="dk1"/>
          </a:effectRef>
          <a:fontRef idx="minor">
            <a:schemeClr val="tx1"/>
          </a:fontRef>
        </p:style>
      </p:cxnSp>
      <p:sp>
        <p:nvSpPr>
          <p:cNvPr id="81" name="TextBox 80">
            <a:extLst>
              <a:ext uri="{FF2B5EF4-FFF2-40B4-BE49-F238E27FC236}">
                <a16:creationId xmlns:a16="http://schemas.microsoft.com/office/drawing/2014/main" id="{04446F18-9931-0393-4811-62600557D383}"/>
              </a:ext>
            </a:extLst>
          </p:cNvPr>
          <p:cNvSpPr txBox="1"/>
          <p:nvPr/>
        </p:nvSpPr>
        <p:spPr>
          <a:xfrm>
            <a:off x="1929053" y="105608"/>
            <a:ext cx="3025146" cy="400110"/>
          </a:xfrm>
          <a:prstGeom prst="rect">
            <a:avLst/>
          </a:prstGeom>
          <a:noFill/>
        </p:spPr>
        <p:txBody>
          <a:bodyPr wrap="square" lIns="91440" tIns="45720" rIns="91440" bIns="45720" anchor="t">
            <a:spAutoFit/>
          </a:bodyPr>
          <a:lstStyle/>
          <a:p>
            <a:pPr algn="r" rtl="1"/>
            <a:r>
              <a:rPr lang="ar-LB" sz="2000" b="1" noProof="0">
                <a:solidFill>
                  <a:srgbClr val="980000"/>
                </a:solidFill>
                <a:ea typeface="+mn-lt"/>
              </a:rPr>
              <a:t>١. فحص الأسقف والعوارض</a:t>
            </a:r>
            <a:endParaRPr lang="ar-LB" b="1" noProof="0"/>
          </a:p>
        </p:txBody>
      </p:sp>
      <p:sp>
        <p:nvSpPr>
          <p:cNvPr id="83" name="Rectangle 82">
            <a:extLst>
              <a:ext uri="{FF2B5EF4-FFF2-40B4-BE49-F238E27FC236}">
                <a16:creationId xmlns:a16="http://schemas.microsoft.com/office/drawing/2014/main" id="{84CB0569-B04B-C299-0E48-B91E51513654}"/>
              </a:ext>
            </a:extLst>
          </p:cNvPr>
          <p:cNvSpPr/>
          <p:nvPr/>
        </p:nvSpPr>
        <p:spPr>
          <a:xfrm>
            <a:off x="224294" y="5626323"/>
            <a:ext cx="4438756" cy="8635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rtl="1"/>
            <a:r>
              <a:rPr lang="ar-LB" sz="1400" b="1" noProof="0">
                <a:solidFill>
                  <a:schemeClr val="accent1"/>
                </a:solidFill>
                <a:ea typeface="+mn-lt"/>
              </a:rPr>
              <a:t>افحص بعناية الأسقف والأعمدة والعوارض والجدران. لا تستخدم المكان إلا إذا كنت متأكداً أنه آمن من الناحية الهيكلية.</a:t>
            </a:r>
            <a:endParaRPr lang="ar-LB" noProof="0">
              <a:solidFill>
                <a:schemeClr val="accent1"/>
              </a:solidFill>
              <a:ea typeface="+mn-lt"/>
            </a:endParaRPr>
          </a:p>
        </p:txBody>
      </p:sp>
      <p:cxnSp>
        <p:nvCxnSpPr>
          <p:cNvPr id="85" name="Straight Connector 84">
            <a:extLst>
              <a:ext uri="{FF2B5EF4-FFF2-40B4-BE49-F238E27FC236}">
                <a16:creationId xmlns:a16="http://schemas.microsoft.com/office/drawing/2014/main" id="{223ABC58-84DF-7D1D-9B44-10546911E152}"/>
              </a:ext>
            </a:extLst>
          </p:cNvPr>
          <p:cNvCxnSpPr>
            <a:cxnSpLocks/>
          </p:cNvCxnSpPr>
          <p:nvPr/>
        </p:nvCxnSpPr>
        <p:spPr>
          <a:xfrm>
            <a:off x="1538867" y="1723317"/>
            <a:ext cx="3417834"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70CBDD0E-9DF1-10A0-0E41-0672B22D318B}"/>
              </a:ext>
            </a:extLst>
          </p:cNvPr>
          <p:cNvCxnSpPr>
            <a:cxnSpLocks/>
          </p:cNvCxnSpPr>
          <p:nvPr/>
        </p:nvCxnSpPr>
        <p:spPr>
          <a:xfrm>
            <a:off x="1534634" y="564621"/>
            <a:ext cx="3422067"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9F7B6BD3-5564-50BC-3C1F-31F88D6A2DDA}"/>
              </a:ext>
            </a:extLst>
          </p:cNvPr>
          <p:cNvCxnSpPr>
            <a:cxnSpLocks/>
          </p:cNvCxnSpPr>
          <p:nvPr/>
        </p:nvCxnSpPr>
        <p:spPr>
          <a:xfrm>
            <a:off x="6481657" y="2377618"/>
            <a:ext cx="3422067"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97" name="TextBox 96">
            <a:extLst>
              <a:ext uri="{FF2B5EF4-FFF2-40B4-BE49-F238E27FC236}">
                <a16:creationId xmlns:a16="http://schemas.microsoft.com/office/drawing/2014/main" id="{5C11F1E3-51C0-B9E5-BE1B-1C40084E5896}"/>
              </a:ext>
            </a:extLst>
          </p:cNvPr>
          <p:cNvSpPr txBox="1"/>
          <p:nvPr/>
        </p:nvSpPr>
        <p:spPr>
          <a:xfrm>
            <a:off x="5203476" y="416365"/>
            <a:ext cx="3157468" cy="1657328"/>
          </a:xfrm>
          <a:prstGeom prst="rect">
            <a:avLst/>
          </a:prstGeom>
          <a:noFill/>
        </p:spPr>
        <p:txBody>
          <a:bodyPr wrap="square" lIns="91440" tIns="45720" rIns="91440" bIns="45720" anchor="t">
            <a:spAutoFit/>
          </a:bodyPr>
          <a:lstStyle>
            <a:defPPr>
              <a:defRPr lang="en-US"/>
            </a:defPPr>
            <a:lvl1pPr>
              <a:defRPr>
                <a:solidFill>
                  <a:schemeClr val="tx2"/>
                </a:solidFill>
                <a:latin typeface="Calibri"/>
              </a:defRPr>
            </a:lvl1pPr>
          </a:lstStyle>
          <a:p>
            <a:pPr marL="285750" indent="-285750" algn="r" rtl="1">
              <a:lnSpc>
                <a:spcPct val="150000"/>
              </a:lnSpc>
              <a:buFont typeface="Calibri" panose="020F0502020204030204" pitchFamily="34" charset="0"/>
              <a:buChar char="x"/>
            </a:pPr>
            <a:r>
              <a:rPr lang="ar-LB" sz="1400" noProof="0" dirty="0">
                <a:solidFill>
                  <a:schemeClr val="accent1"/>
                </a:solidFill>
                <a:ea typeface="Calibri"/>
              </a:rPr>
              <a:t>لا تلمس الأجسام غير المعروفة، فقد تكون ذخائر غير منفجرة، وأبلغ عائلتك، بما في ذلك الأطفال، بضرورة الابتعاد عنها وعدم لمسها.</a:t>
            </a:r>
            <a:endParaRPr lang="ar-LB" noProof="0" dirty="0">
              <a:solidFill>
                <a:schemeClr val="accent1"/>
              </a:solidFill>
              <a:ea typeface="Calibri"/>
            </a:endParaRPr>
          </a:p>
          <a:p>
            <a:pPr marL="285750" indent="-285750" algn="r" rtl="1">
              <a:lnSpc>
                <a:spcPct val="150000"/>
              </a:lnSpc>
              <a:buFont typeface="Wingdings" panose="05000000000000000000" pitchFamily="2" charset="2"/>
              <a:buChar char="ü"/>
            </a:pPr>
            <a:r>
              <a:rPr lang="ar-LB" sz="1400" noProof="0" dirty="0">
                <a:solidFill>
                  <a:schemeClr val="accent1"/>
                </a:solidFill>
                <a:ea typeface="Calibri"/>
              </a:rPr>
              <a:t>اتصل بالدفاع المدني لإبلاغه بوجود الذخائر غير المنفجرة.</a:t>
            </a:r>
            <a:endParaRPr lang="ar-LB" noProof="0" dirty="0">
              <a:solidFill>
                <a:schemeClr val="accent1"/>
              </a:solidFill>
            </a:endParaRPr>
          </a:p>
        </p:txBody>
      </p:sp>
      <p:pic>
        <p:nvPicPr>
          <p:cNvPr id="2" name="Picture 1" descr="A drawing of a hand touching a hand&#10;&#10;AI-generated content may be incorrect.">
            <a:extLst>
              <a:ext uri="{FF2B5EF4-FFF2-40B4-BE49-F238E27FC236}">
                <a16:creationId xmlns:a16="http://schemas.microsoft.com/office/drawing/2014/main" id="{C3124F1F-8241-601D-4554-444B4F6C3800}"/>
              </a:ext>
            </a:extLst>
          </p:cNvPr>
          <p:cNvPicPr>
            <a:picLocks noChangeAspect="1"/>
          </p:cNvPicPr>
          <p:nvPr/>
        </p:nvPicPr>
        <p:blipFill>
          <a:blip r:embed="rId18"/>
          <a:srcRect t="14622" r="11344" b="13209"/>
          <a:stretch>
            <a:fillRect/>
          </a:stretch>
        </p:blipFill>
        <p:spPr>
          <a:xfrm>
            <a:off x="8544576" y="410652"/>
            <a:ext cx="1255274" cy="921227"/>
          </a:xfrm>
          <a:prstGeom prst="rect">
            <a:avLst/>
          </a:prstGeom>
        </p:spPr>
      </p:pic>
      <p:pic>
        <p:nvPicPr>
          <p:cNvPr id="3" name="Picture 2" descr="A yellow triangle with a black background&#10;&#10;AI-generated content may be incorrect.">
            <a:extLst>
              <a:ext uri="{FF2B5EF4-FFF2-40B4-BE49-F238E27FC236}">
                <a16:creationId xmlns:a16="http://schemas.microsoft.com/office/drawing/2014/main" id="{C4697F58-0F75-DFD8-02A3-B73B9CA8ABE0}"/>
              </a:ext>
            </a:extLst>
          </p:cNvPr>
          <p:cNvPicPr>
            <a:picLocks noChangeAspect="1"/>
          </p:cNvPicPr>
          <p:nvPr/>
        </p:nvPicPr>
        <p:blipFill>
          <a:blip r:embed="rId19"/>
          <a:stretch>
            <a:fillRect/>
          </a:stretch>
        </p:blipFill>
        <p:spPr>
          <a:xfrm>
            <a:off x="8973376" y="1063462"/>
            <a:ext cx="723578" cy="669697"/>
          </a:xfrm>
          <a:prstGeom prst="rect">
            <a:avLst/>
          </a:prstGeom>
        </p:spPr>
      </p:pic>
      <p:pic>
        <p:nvPicPr>
          <p:cNvPr id="8" name="Picture 7">
            <a:extLst>
              <a:ext uri="{FF2B5EF4-FFF2-40B4-BE49-F238E27FC236}">
                <a16:creationId xmlns:a16="http://schemas.microsoft.com/office/drawing/2014/main" id="{CEB225F7-3F94-19E7-DC95-B1AEDA54AF5D}"/>
              </a:ext>
            </a:extLst>
          </p:cNvPr>
          <p:cNvPicPr>
            <a:picLocks noChangeAspect="1"/>
          </p:cNvPicPr>
          <p:nvPr/>
        </p:nvPicPr>
        <p:blipFill>
          <a:blip r:embed="rId20"/>
          <a:stretch>
            <a:fillRect/>
          </a:stretch>
        </p:blipFill>
        <p:spPr>
          <a:xfrm>
            <a:off x="3611499" y="4185055"/>
            <a:ext cx="364034" cy="1111262"/>
          </a:xfrm>
          <a:prstGeom prst="rect">
            <a:avLst/>
          </a:prstGeom>
        </p:spPr>
      </p:pic>
      <p:pic>
        <p:nvPicPr>
          <p:cNvPr id="11" name="Picture 10" descr="A white box with a crack in it&#10;&#10;AI-generated content may be incorrect.">
            <a:extLst>
              <a:ext uri="{FF2B5EF4-FFF2-40B4-BE49-F238E27FC236}">
                <a16:creationId xmlns:a16="http://schemas.microsoft.com/office/drawing/2014/main" id="{D1A3EDEB-66CC-27B1-1956-279D45FDFBA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11055" y="4156634"/>
            <a:ext cx="364034" cy="1111262"/>
          </a:xfrm>
          <a:prstGeom prst="rect">
            <a:avLst/>
          </a:prstGeom>
        </p:spPr>
      </p:pic>
      <p:sp>
        <p:nvSpPr>
          <p:cNvPr id="15" name="TextBox 14">
            <a:extLst>
              <a:ext uri="{FF2B5EF4-FFF2-40B4-BE49-F238E27FC236}">
                <a16:creationId xmlns:a16="http://schemas.microsoft.com/office/drawing/2014/main" id="{2BD129EF-5EFF-F6DD-669C-17F610FC19CD}"/>
              </a:ext>
            </a:extLst>
          </p:cNvPr>
          <p:cNvSpPr txBox="1"/>
          <p:nvPr/>
        </p:nvSpPr>
        <p:spPr>
          <a:xfrm>
            <a:off x="3153911" y="5243694"/>
            <a:ext cx="1527834" cy="523220"/>
          </a:xfrm>
          <a:prstGeom prst="rect">
            <a:avLst/>
          </a:prstGeom>
          <a:noFill/>
        </p:spPr>
        <p:txBody>
          <a:bodyPr wrap="square" lIns="91440" tIns="45720" rIns="91440" bIns="45720" anchor="t">
            <a:spAutoFit/>
          </a:bodyPr>
          <a:lstStyle>
            <a:defPPr>
              <a:defRPr lang="en-US"/>
            </a:defPPr>
            <a:lvl1pPr marL="285750" indent="-285750" algn="r" rtl="1">
              <a:buFont typeface="Wingdings" panose="05000000000000000000" pitchFamily="2" charset="2"/>
              <a:buChar char="q"/>
              <a:defRPr sz="1400" b="0">
                <a:latin typeface="Calibri"/>
                <a:ea typeface="Calibri"/>
              </a:defRPr>
            </a:lvl1pPr>
          </a:lstStyle>
          <a:p>
            <a:r>
              <a:rPr lang="ar-LB" dirty="0"/>
              <a:t>عمود متصدع أو مزاح (إزاحة)</a:t>
            </a:r>
          </a:p>
        </p:txBody>
      </p:sp>
      <p:sp>
        <p:nvSpPr>
          <p:cNvPr id="14" name="Slide Number Placeholder 56">
            <a:extLst>
              <a:ext uri="{FF2B5EF4-FFF2-40B4-BE49-F238E27FC236}">
                <a16:creationId xmlns:a16="http://schemas.microsoft.com/office/drawing/2014/main" id="{914959E9-0033-212D-25D9-8C4BA52E125C}"/>
              </a:ext>
            </a:extLst>
          </p:cNvPr>
          <p:cNvSpPr txBox="1">
            <a:spLocks/>
          </p:cNvSpPr>
          <p:nvPr/>
        </p:nvSpPr>
        <p:spPr>
          <a:xfrm>
            <a:off x="158395" y="6339624"/>
            <a:ext cx="290133" cy="531635"/>
          </a:xfrm>
          <a:prstGeom prst="rect">
            <a:avLst/>
          </a:prstGeom>
          <a:solidFill>
            <a:srgbClr val="980000"/>
          </a:solidFill>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1"/>
            <a:r>
              <a:rPr lang="ar-LB" sz="900">
                <a:solidFill>
                  <a:schemeClr val="bg1"/>
                </a:solidFill>
                <a:ea typeface="+mn-lt"/>
                <a:cs typeface="+mn-lt"/>
              </a:rPr>
              <a:t>٣ </a:t>
            </a:r>
            <a:endParaRPr lang="en-US"/>
          </a:p>
        </p:txBody>
      </p:sp>
      <p:sp>
        <p:nvSpPr>
          <p:cNvPr id="20" name="TextBox 19">
            <a:extLst>
              <a:ext uri="{FF2B5EF4-FFF2-40B4-BE49-F238E27FC236}">
                <a16:creationId xmlns:a16="http://schemas.microsoft.com/office/drawing/2014/main" id="{6639B7F9-15B6-94A7-67A5-E27DA8C6012B}"/>
              </a:ext>
            </a:extLst>
          </p:cNvPr>
          <p:cNvSpPr txBox="1"/>
          <p:nvPr/>
        </p:nvSpPr>
        <p:spPr>
          <a:xfrm>
            <a:off x="358748" y="6371615"/>
            <a:ext cx="4591373" cy="430887"/>
          </a:xfrm>
          <a:prstGeom prst="rect">
            <a:avLst/>
          </a:prstGeom>
          <a:noFill/>
        </p:spPr>
        <p:txBody>
          <a:bodyPr wrap="square" lIns="91440" tIns="45720" rIns="91440" bIns="45720" anchor="t">
            <a:spAutoFit/>
          </a:bodyPr>
          <a:lstStyle/>
          <a:p>
            <a:pPr algn="r" rtl="1"/>
            <a:r>
              <a:rPr lang="ar-LB" sz="1100" b="1" noProof="0">
                <a:latin typeface="Calibri" panose="020F0502020204030204" pitchFamily="34" charset="0"/>
                <a:ea typeface="Calibri" panose="020F0502020204030204" pitchFamily="34" charset="0"/>
              </a:rPr>
              <a:t>ملاحظة: </a:t>
            </a:r>
            <a:r>
              <a:rPr lang="ar-LB" sz="1100" noProof="0">
                <a:latin typeface="Calibri" panose="020F0502020204030204" pitchFamily="34" charset="0"/>
                <a:ea typeface="Calibri" panose="020F0502020204030204" pitchFamily="34" charset="0"/>
              </a:rPr>
              <a:t>هذه الأداة توفّر إرشادات أساسية فقط، وليست بديلاً عن التقييم الإنشائي من قبل الخبراء. (على الشركاء إدراج رقم الخط الساخن أو معلومات الاتصال).</a:t>
            </a:r>
            <a:endParaRPr lang="ar-LB" noProof="0">
              <a:latin typeface="Calibri" panose="020F0502020204030204" pitchFamily="34" charset="0"/>
              <a:ea typeface="Calibri" panose="020F0502020204030204" pitchFamily="34" charset="0"/>
            </a:endParaRPr>
          </a:p>
        </p:txBody>
      </p:sp>
      <p:sp>
        <p:nvSpPr>
          <p:cNvPr id="22" name="Slide Number Placeholder 56">
            <a:extLst>
              <a:ext uri="{FF2B5EF4-FFF2-40B4-BE49-F238E27FC236}">
                <a16:creationId xmlns:a16="http://schemas.microsoft.com/office/drawing/2014/main" id="{8384FB10-8E3E-0E11-75E4-326FEDC78E51}"/>
              </a:ext>
            </a:extLst>
          </p:cNvPr>
          <p:cNvSpPr txBox="1">
            <a:spLocks/>
          </p:cNvSpPr>
          <p:nvPr/>
        </p:nvSpPr>
        <p:spPr>
          <a:xfrm>
            <a:off x="5065213" y="6334236"/>
            <a:ext cx="290133" cy="531635"/>
          </a:xfrm>
          <a:prstGeom prst="rect">
            <a:avLst/>
          </a:prstGeom>
          <a:solidFill>
            <a:srgbClr val="980000"/>
          </a:solidFill>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1"/>
            <a:r>
              <a:rPr lang="ar-LB" sz="900">
                <a:solidFill>
                  <a:schemeClr val="bg1"/>
                </a:solidFill>
                <a:ea typeface="+mn-lt"/>
                <a:cs typeface="+mn-lt"/>
              </a:rPr>
              <a:t>٢</a:t>
            </a:r>
            <a:endParaRPr lang="en-US">
              <a:solidFill>
                <a:schemeClr val="bg1"/>
              </a:solidFill>
            </a:endParaRPr>
          </a:p>
        </p:txBody>
      </p:sp>
      <p:sp>
        <p:nvSpPr>
          <p:cNvPr id="23" name="TextBox 22">
            <a:extLst>
              <a:ext uri="{FF2B5EF4-FFF2-40B4-BE49-F238E27FC236}">
                <a16:creationId xmlns:a16="http://schemas.microsoft.com/office/drawing/2014/main" id="{A64B0541-AC89-517B-3C31-F757FEA385D0}"/>
              </a:ext>
            </a:extLst>
          </p:cNvPr>
          <p:cNvSpPr txBox="1"/>
          <p:nvPr/>
        </p:nvSpPr>
        <p:spPr>
          <a:xfrm>
            <a:off x="5265566" y="6383160"/>
            <a:ext cx="4591373" cy="430887"/>
          </a:xfrm>
          <a:prstGeom prst="rect">
            <a:avLst/>
          </a:prstGeom>
          <a:noFill/>
        </p:spPr>
        <p:txBody>
          <a:bodyPr wrap="square" lIns="91440" tIns="45720" rIns="91440" bIns="45720" anchor="t">
            <a:spAutoFit/>
          </a:bodyPr>
          <a:lstStyle/>
          <a:p>
            <a:pPr algn="r" rtl="1"/>
            <a:r>
              <a:rPr lang="ar-LB" sz="1100" b="1" noProof="0">
                <a:latin typeface="Calibri" panose="020F0502020204030204" pitchFamily="34" charset="0"/>
                <a:ea typeface="Calibri" panose="020F0502020204030204" pitchFamily="34" charset="0"/>
              </a:rPr>
              <a:t>ملاحظة: </a:t>
            </a:r>
            <a:r>
              <a:rPr lang="ar-LB" sz="1100" noProof="0">
                <a:latin typeface="Calibri" panose="020F0502020204030204" pitchFamily="34" charset="0"/>
                <a:ea typeface="Calibri" panose="020F0502020204030204" pitchFamily="34" charset="0"/>
              </a:rPr>
              <a:t>هذه الأداة توفّر إرشادات أساسية فقط، وليست بديلاً عن التقييم الإنشائي من قبل الخبراء. (على الشركاء إدراج رقم الخط الساخن أو معلومات الاتصال).</a:t>
            </a:r>
            <a:endParaRPr lang="ar-LB" noProof="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288599192"/>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67047-A7FE-8F6B-1D59-2A59E4F3A6FB}"/>
            </a:ext>
          </a:extLst>
        </p:cNvPr>
        <p:cNvGrpSpPr/>
        <p:nvPr/>
      </p:nvGrpSpPr>
      <p:grpSpPr>
        <a:xfrm>
          <a:off x="0" y="0"/>
          <a:ext cx="0" cy="0"/>
          <a:chOff x="0" y="0"/>
          <a:chExt cx="0" cy="0"/>
        </a:xfrm>
      </p:grpSpPr>
      <p:cxnSp>
        <p:nvCxnSpPr>
          <p:cNvPr id="75" name="Straight Connector 74">
            <a:extLst>
              <a:ext uri="{FF2B5EF4-FFF2-40B4-BE49-F238E27FC236}">
                <a16:creationId xmlns:a16="http://schemas.microsoft.com/office/drawing/2014/main" id="{9286BA22-338A-03B3-3F53-596A8B5E45C1}"/>
              </a:ext>
            </a:extLst>
          </p:cNvPr>
          <p:cNvCxnSpPr>
            <a:cxnSpLocks/>
          </p:cNvCxnSpPr>
          <p:nvPr/>
        </p:nvCxnSpPr>
        <p:spPr>
          <a:xfrm>
            <a:off x="0" y="6336560"/>
            <a:ext cx="4960840" cy="0"/>
          </a:xfrm>
          <a:prstGeom prst="line">
            <a:avLst/>
          </a:prstGeom>
          <a:ln w="952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01993861-3D37-514D-05D9-574727442170}"/>
              </a:ext>
            </a:extLst>
          </p:cNvPr>
          <p:cNvCxnSpPr>
            <a:cxnSpLocks/>
          </p:cNvCxnSpPr>
          <p:nvPr/>
        </p:nvCxnSpPr>
        <p:spPr>
          <a:xfrm>
            <a:off x="4952382" y="0"/>
            <a:ext cx="0" cy="6858000"/>
          </a:xfrm>
          <a:prstGeom prst="line">
            <a:avLst/>
          </a:prstGeom>
          <a:ln w="3175"/>
        </p:spPr>
        <p:style>
          <a:lnRef idx="1">
            <a:schemeClr val="dk1"/>
          </a:lnRef>
          <a:fillRef idx="0">
            <a:schemeClr val="dk1"/>
          </a:fillRef>
          <a:effectRef idx="0">
            <a:schemeClr val="dk1"/>
          </a:effectRef>
          <a:fontRef idx="minor">
            <a:schemeClr val="tx1"/>
          </a:fontRef>
        </p:style>
      </p:cxnSp>
      <p:sp>
        <p:nvSpPr>
          <p:cNvPr id="2" name="Rectangle 1">
            <a:extLst>
              <a:ext uri="{FF2B5EF4-FFF2-40B4-BE49-F238E27FC236}">
                <a16:creationId xmlns:a16="http://schemas.microsoft.com/office/drawing/2014/main" id="{69F46370-DDEB-3C3F-8ED2-3359EAE6B527}"/>
              </a:ext>
            </a:extLst>
          </p:cNvPr>
          <p:cNvSpPr/>
          <p:nvPr/>
        </p:nvSpPr>
        <p:spPr>
          <a:xfrm>
            <a:off x="293628" y="699738"/>
            <a:ext cx="4268453" cy="1837226"/>
          </a:xfrm>
          <a:prstGeom prst="rect">
            <a:avLst/>
          </a:prstGeom>
          <a:solidFill>
            <a:schemeClr val="bg1">
              <a:lumMod val="95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endParaRPr lang="ar-LB" noProof="0"/>
          </a:p>
        </p:txBody>
      </p:sp>
      <p:pic>
        <p:nvPicPr>
          <p:cNvPr id="14" name="Picture 13" descr="A cartoon of a door with a crack in it&#10;&#10;AI-generated content may be incorrect.">
            <a:extLst>
              <a:ext uri="{FF2B5EF4-FFF2-40B4-BE49-F238E27FC236}">
                <a16:creationId xmlns:a16="http://schemas.microsoft.com/office/drawing/2014/main" id="{B1668F65-F29F-C8D6-7957-87BC2B486A2B}"/>
              </a:ext>
            </a:extLst>
          </p:cNvPr>
          <p:cNvPicPr>
            <a:picLocks noChangeAspect="1"/>
          </p:cNvPicPr>
          <p:nvPr/>
        </p:nvPicPr>
        <p:blipFill>
          <a:blip r:embed="rId3"/>
          <a:stretch>
            <a:fillRect/>
          </a:stretch>
        </p:blipFill>
        <p:spPr>
          <a:xfrm>
            <a:off x="2542809" y="4199957"/>
            <a:ext cx="1959261" cy="1965726"/>
          </a:xfrm>
          <a:prstGeom prst="rect">
            <a:avLst/>
          </a:prstGeom>
        </p:spPr>
      </p:pic>
      <p:sp>
        <p:nvSpPr>
          <p:cNvPr id="25" name="TextBox 24">
            <a:extLst>
              <a:ext uri="{FF2B5EF4-FFF2-40B4-BE49-F238E27FC236}">
                <a16:creationId xmlns:a16="http://schemas.microsoft.com/office/drawing/2014/main" id="{646D4BE7-AA70-A002-53A5-A2E2ABB454D2}"/>
              </a:ext>
            </a:extLst>
          </p:cNvPr>
          <p:cNvSpPr txBox="1"/>
          <p:nvPr/>
        </p:nvSpPr>
        <p:spPr>
          <a:xfrm>
            <a:off x="299176" y="4484005"/>
            <a:ext cx="2515547" cy="738664"/>
          </a:xfrm>
          <a:prstGeom prst="rect">
            <a:avLst/>
          </a:prstGeom>
          <a:noFill/>
        </p:spPr>
        <p:txBody>
          <a:bodyPr wrap="square" lIns="91440" tIns="45720" rIns="91440" bIns="45720" anchor="t">
            <a:spAutoFit/>
          </a:bodyPr>
          <a:lstStyle>
            <a:defPPr>
              <a:defRPr lang="en-US"/>
            </a:defPPr>
            <a:lvl1pPr algn="ctr">
              <a:defRPr sz="1400">
                <a:solidFill>
                  <a:schemeClr val="accent1"/>
                </a:solidFill>
                <a:latin typeface="Calibri" panose="020F0502020204030204" pitchFamily="34" charset="0"/>
                <a:ea typeface="Calibri" panose="020F0502020204030204" pitchFamily="34" charset="0"/>
                <a:cs typeface="Calibri" panose="020F050202020403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r" rtl="1"/>
            <a:r>
              <a:rPr lang="ar-LB" noProof="0">
                <a:latin typeface="Calibri"/>
                <a:ea typeface="Calibri"/>
                <a:cs typeface="+mn-cs"/>
              </a:rPr>
              <a:t>الأبواب غير المطابقة (مثل الباب الذي يعلق أو لا يتناسب مع إطاره) </a:t>
            </a:r>
            <a:r>
              <a:rPr lang="ar-LB" b="1" noProof="0">
                <a:latin typeface="Calibri"/>
                <a:ea typeface="Calibri"/>
                <a:cs typeface="+mn-cs"/>
              </a:rPr>
              <a:t>قد تكون علامة على أن المبنى قد تحرّك أو انزاح.</a:t>
            </a:r>
            <a:endParaRPr lang="ar-LB" noProof="0">
              <a:latin typeface="Calibri"/>
              <a:ea typeface="Calibri"/>
              <a:cs typeface="+mn-cs"/>
            </a:endParaRPr>
          </a:p>
        </p:txBody>
      </p:sp>
      <p:pic>
        <p:nvPicPr>
          <p:cNvPr id="33" name="Picture 32" descr="A yellow triangle sign with a exclamation mark&#10;&#10;AI-generated content may be incorrect.">
            <a:extLst>
              <a:ext uri="{FF2B5EF4-FFF2-40B4-BE49-F238E27FC236}">
                <a16:creationId xmlns:a16="http://schemas.microsoft.com/office/drawing/2014/main" id="{51C03C72-25B7-C427-2793-88CBB9F964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9107" y="5193186"/>
            <a:ext cx="769852" cy="646331"/>
          </a:xfrm>
          <a:prstGeom prst="rect">
            <a:avLst/>
          </a:prstGeom>
        </p:spPr>
      </p:pic>
      <p:sp>
        <p:nvSpPr>
          <p:cNvPr id="72" name="Freeform 14">
            <a:extLst>
              <a:ext uri="{FF2B5EF4-FFF2-40B4-BE49-F238E27FC236}">
                <a16:creationId xmlns:a16="http://schemas.microsoft.com/office/drawing/2014/main" id="{DA117A31-4675-D56F-E3EF-3805CA07FA25}"/>
              </a:ext>
            </a:extLst>
          </p:cNvPr>
          <p:cNvSpPr/>
          <p:nvPr/>
        </p:nvSpPr>
        <p:spPr>
          <a:xfrm>
            <a:off x="3117494" y="891173"/>
            <a:ext cx="881074" cy="1658491"/>
          </a:xfrm>
          <a:custGeom>
            <a:avLst/>
            <a:gdLst/>
            <a:ahLst/>
            <a:cxnLst/>
            <a:rect l="l" t="t" r="r" b="b"/>
            <a:pathLst>
              <a:path w="2185988" h="4114800">
                <a:moveTo>
                  <a:pt x="0" y="0"/>
                </a:moveTo>
                <a:lnTo>
                  <a:pt x="2185987" y="0"/>
                </a:lnTo>
                <a:lnTo>
                  <a:pt x="218598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algn="r" rtl="1"/>
            <a:endParaRPr lang="ar-LB" noProof="0"/>
          </a:p>
        </p:txBody>
      </p:sp>
      <p:grpSp>
        <p:nvGrpSpPr>
          <p:cNvPr id="82" name="Group 81">
            <a:extLst>
              <a:ext uri="{FF2B5EF4-FFF2-40B4-BE49-F238E27FC236}">
                <a16:creationId xmlns:a16="http://schemas.microsoft.com/office/drawing/2014/main" id="{7E293BD0-DC08-CC96-813A-C80A7F7EBCDC}"/>
              </a:ext>
            </a:extLst>
          </p:cNvPr>
          <p:cNvGrpSpPr/>
          <p:nvPr/>
        </p:nvGrpSpPr>
        <p:grpSpPr>
          <a:xfrm>
            <a:off x="840879" y="968215"/>
            <a:ext cx="735157" cy="958570"/>
            <a:chOff x="424686" y="5731149"/>
            <a:chExt cx="1037191" cy="1352391"/>
          </a:xfrm>
        </p:grpSpPr>
        <p:sp>
          <p:nvSpPr>
            <p:cNvPr id="84" name="Freeform 12">
              <a:extLst>
                <a:ext uri="{FF2B5EF4-FFF2-40B4-BE49-F238E27FC236}">
                  <a16:creationId xmlns:a16="http://schemas.microsoft.com/office/drawing/2014/main" id="{33686F62-A8EE-4DAA-4766-76144E37791C}"/>
                </a:ext>
              </a:extLst>
            </p:cNvPr>
            <p:cNvSpPr/>
            <p:nvPr/>
          </p:nvSpPr>
          <p:spPr>
            <a:xfrm>
              <a:off x="491537" y="5731149"/>
              <a:ext cx="970340" cy="1352391"/>
            </a:xfrm>
            <a:custGeom>
              <a:avLst/>
              <a:gdLst/>
              <a:ahLst/>
              <a:cxnLst/>
              <a:rect l="l" t="t" r="r" b="b"/>
              <a:pathLst>
                <a:path w="2952369" h="4114800">
                  <a:moveTo>
                    <a:pt x="0" y="0"/>
                  </a:moveTo>
                  <a:lnTo>
                    <a:pt x="2952369" y="0"/>
                  </a:lnTo>
                  <a:lnTo>
                    <a:pt x="295236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algn="r" rtl="1"/>
              <a:endParaRPr lang="ar-LB" noProof="0"/>
            </a:p>
          </p:txBody>
        </p:sp>
        <p:sp>
          <p:nvSpPr>
            <p:cNvPr id="86" name="Explosion: 14 Points 85">
              <a:extLst>
                <a:ext uri="{FF2B5EF4-FFF2-40B4-BE49-F238E27FC236}">
                  <a16:creationId xmlns:a16="http://schemas.microsoft.com/office/drawing/2014/main" id="{BA7393C6-266F-721F-C5D8-A67EFC4BED56}"/>
                </a:ext>
              </a:extLst>
            </p:cNvPr>
            <p:cNvSpPr/>
            <p:nvPr/>
          </p:nvSpPr>
          <p:spPr>
            <a:xfrm>
              <a:off x="629799" y="5913568"/>
              <a:ext cx="756190" cy="901928"/>
            </a:xfrm>
            <a:prstGeom prst="irregularSeal2">
              <a:avLst/>
            </a:prstGeom>
            <a:solidFill>
              <a:srgbClr val="1A1A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endParaRPr lang="ar-LB" noProof="0"/>
            </a:p>
          </p:txBody>
        </p:sp>
        <p:sp>
          <p:nvSpPr>
            <p:cNvPr id="88" name="Lightning Bolt 87">
              <a:extLst>
                <a:ext uri="{FF2B5EF4-FFF2-40B4-BE49-F238E27FC236}">
                  <a16:creationId xmlns:a16="http://schemas.microsoft.com/office/drawing/2014/main" id="{ACF7718B-48D2-C8AC-567A-034F4A15A561}"/>
                </a:ext>
              </a:extLst>
            </p:cNvPr>
            <p:cNvSpPr/>
            <p:nvPr/>
          </p:nvSpPr>
          <p:spPr>
            <a:xfrm>
              <a:off x="703351" y="6503723"/>
              <a:ext cx="756189" cy="579817"/>
            </a:xfrm>
            <a:prstGeom prst="lightningBolt">
              <a:avLst/>
            </a:prstGeom>
            <a:solidFill>
              <a:srgbClr val="1A1A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endParaRPr lang="ar-LB" noProof="0"/>
            </a:p>
          </p:txBody>
        </p:sp>
        <p:sp>
          <p:nvSpPr>
            <p:cNvPr id="89" name="Lightning Bolt 88">
              <a:extLst>
                <a:ext uri="{FF2B5EF4-FFF2-40B4-BE49-F238E27FC236}">
                  <a16:creationId xmlns:a16="http://schemas.microsoft.com/office/drawing/2014/main" id="{ECD92966-54BB-0305-7B08-26BAE4640701}"/>
                </a:ext>
              </a:extLst>
            </p:cNvPr>
            <p:cNvSpPr/>
            <p:nvPr/>
          </p:nvSpPr>
          <p:spPr>
            <a:xfrm rot="4589051">
              <a:off x="444491" y="5729811"/>
              <a:ext cx="507267" cy="546878"/>
            </a:xfrm>
            <a:prstGeom prst="lightningBolt">
              <a:avLst/>
            </a:prstGeom>
            <a:solidFill>
              <a:srgbClr val="1A1A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endParaRPr lang="ar-LB" noProof="0"/>
            </a:p>
          </p:txBody>
        </p:sp>
      </p:grpSp>
      <p:sp>
        <p:nvSpPr>
          <p:cNvPr id="145" name="TextBox 144">
            <a:extLst>
              <a:ext uri="{FF2B5EF4-FFF2-40B4-BE49-F238E27FC236}">
                <a16:creationId xmlns:a16="http://schemas.microsoft.com/office/drawing/2014/main" id="{3A711E83-B402-6596-F6BA-3280C9092BFB}"/>
              </a:ext>
            </a:extLst>
          </p:cNvPr>
          <p:cNvSpPr txBox="1"/>
          <p:nvPr/>
        </p:nvSpPr>
        <p:spPr>
          <a:xfrm>
            <a:off x="1685146" y="131120"/>
            <a:ext cx="3025146" cy="400110"/>
          </a:xfrm>
          <a:prstGeom prst="rect">
            <a:avLst/>
          </a:prstGeom>
          <a:noFill/>
        </p:spPr>
        <p:txBody>
          <a:bodyPr wrap="square" lIns="91440" tIns="45720" rIns="91440" bIns="45720" anchor="t">
            <a:spAutoFit/>
          </a:bodyPr>
          <a:lstStyle/>
          <a:p>
            <a:pPr algn="r" rtl="1"/>
            <a:r>
              <a:rPr lang="ar-LB" sz="2000" b="1" noProof="0">
                <a:solidFill>
                  <a:srgbClr val="980000"/>
                </a:solidFill>
                <a:ea typeface="+mn-lt"/>
              </a:rPr>
              <a:t>4. فحص الأبواب والنوافذ</a:t>
            </a:r>
            <a:endParaRPr lang="ar-LB" b="1" noProof="0">
              <a:ea typeface="+mn-lt"/>
            </a:endParaRPr>
          </a:p>
        </p:txBody>
      </p:sp>
      <p:cxnSp>
        <p:nvCxnSpPr>
          <p:cNvPr id="146" name="Straight Connector 145">
            <a:extLst>
              <a:ext uri="{FF2B5EF4-FFF2-40B4-BE49-F238E27FC236}">
                <a16:creationId xmlns:a16="http://schemas.microsoft.com/office/drawing/2014/main" id="{3F7BFE89-A014-6481-44A2-F472A252342A}"/>
              </a:ext>
            </a:extLst>
          </p:cNvPr>
          <p:cNvCxnSpPr>
            <a:cxnSpLocks/>
          </p:cNvCxnSpPr>
          <p:nvPr/>
        </p:nvCxnSpPr>
        <p:spPr>
          <a:xfrm>
            <a:off x="1528566" y="506934"/>
            <a:ext cx="3422067"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148" name="TextBox 147">
            <a:extLst>
              <a:ext uri="{FF2B5EF4-FFF2-40B4-BE49-F238E27FC236}">
                <a16:creationId xmlns:a16="http://schemas.microsoft.com/office/drawing/2014/main" id="{25BF96C0-1247-CBDA-9C8D-57C90D27DDEA}"/>
              </a:ext>
            </a:extLst>
          </p:cNvPr>
          <p:cNvSpPr txBox="1"/>
          <p:nvPr/>
        </p:nvSpPr>
        <p:spPr>
          <a:xfrm>
            <a:off x="287019" y="2671666"/>
            <a:ext cx="4485011" cy="1169551"/>
          </a:xfrm>
          <a:prstGeom prst="rect">
            <a:avLst/>
          </a:prstGeom>
          <a:noFill/>
        </p:spPr>
        <p:txBody>
          <a:bodyPr wrap="square" lIns="91440" tIns="45720" rIns="91440" bIns="45720" anchor="t">
            <a:spAutoFit/>
          </a:bodyPr>
          <a:lstStyle/>
          <a:p>
            <a:pPr marL="285750" indent="-285750" algn="r" rtl="1">
              <a:buFont typeface="Wingdings" panose="05000000000000000000" pitchFamily="2" charset="2"/>
              <a:buChar char="q"/>
            </a:pPr>
            <a:r>
              <a:rPr lang="ar-LB" sz="1400" noProof="0" dirty="0">
                <a:ea typeface="+mn-lt"/>
              </a:rPr>
              <a:t>زجاج أو خشب متشقق أو مكسور.</a:t>
            </a:r>
            <a:endParaRPr lang="ar-LB" sz="1400" noProof="0" dirty="0"/>
          </a:p>
          <a:p>
            <a:pPr marL="285750" indent="-285750" algn="r" rtl="1">
              <a:buFont typeface="Wingdings" panose="05000000000000000000" pitchFamily="2" charset="2"/>
              <a:buChar char="q"/>
            </a:pPr>
            <a:r>
              <a:rPr lang="ar-LB" sz="1400" noProof="0" dirty="0">
                <a:ea typeface="+mn-lt"/>
              </a:rPr>
              <a:t>إطارات مرتخية أو متدلية</a:t>
            </a:r>
            <a:r>
              <a:rPr lang="ar-LB" sz="1400" b="0" i="0" noProof="0" dirty="0">
                <a:effectLst/>
                <a:ea typeface="+mn-lt"/>
              </a:rPr>
              <a:t>.</a:t>
            </a:r>
            <a:endParaRPr lang="ar-LB" sz="1400" noProof="0" dirty="0">
              <a:ea typeface="+mn-lt"/>
            </a:endParaRPr>
          </a:p>
          <a:p>
            <a:pPr marL="285750" indent="-285750" algn="r" rtl="1">
              <a:buFont typeface="Wingdings" panose="05000000000000000000" pitchFamily="2" charset="2"/>
              <a:buChar char="q"/>
            </a:pPr>
            <a:r>
              <a:rPr lang="ar-LB" sz="1400" noProof="0" dirty="0">
                <a:ea typeface="+mn-lt"/>
              </a:rPr>
              <a:t>صعوبة في الفتح أو الإغلاق</a:t>
            </a:r>
            <a:r>
              <a:rPr lang="ar-LB" sz="1400" b="0" i="0" noProof="0" dirty="0">
                <a:effectLst/>
                <a:ea typeface="+mn-lt"/>
              </a:rPr>
              <a:t>.</a:t>
            </a:r>
            <a:endParaRPr lang="ar-LB" sz="1400" noProof="0" dirty="0">
              <a:ea typeface="+mn-lt"/>
            </a:endParaRPr>
          </a:p>
          <a:p>
            <a:pPr marL="285750" indent="-285750" algn="r" rtl="1">
              <a:buFont typeface="Wingdings" panose="05000000000000000000" pitchFamily="2" charset="2"/>
              <a:buChar char="q"/>
            </a:pPr>
            <a:r>
              <a:rPr lang="ar-LB" sz="1400" noProof="0" dirty="0">
                <a:ea typeface="+mn-lt"/>
              </a:rPr>
              <a:t>حواف حادة أو أنقاض حول الفتحات.</a:t>
            </a:r>
          </a:p>
          <a:p>
            <a:pPr marL="285750" indent="-285750" algn="r" rtl="1">
              <a:buFont typeface="Wingdings" panose="05000000000000000000" pitchFamily="2" charset="2"/>
              <a:buChar char="q"/>
            </a:pPr>
            <a:r>
              <a:rPr lang="ar-LB" sz="1400" noProof="0" dirty="0">
                <a:ea typeface="+mn-lt"/>
              </a:rPr>
              <a:t>مؤشرات على ضرر إنشائي في منطقة النوافذ</a:t>
            </a:r>
            <a:r>
              <a:rPr lang="ar-LB" sz="1400" b="0" i="0" noProof="0" dirty="0">
                <a:effectLst/>
                <a:ea typeface="+mn-lt"/>
              </a:rPr>
              <a:t>.</a:t>
            </a:r>
          </a:p>
        </p:txBody>
      </p:sp>
      <p:cxnSp>
        <p:nvCxnSpPr>
          <p:cNvPr id="153" name="Straight Connector 152">
            <a:extLst>
              <a:ext uri="{FF2B5EF4-FFF2-40B4-BE49-F238E27FC236}">
                <a16:creationId xmlns:a16="http://schemas.microsoft.com/office/drawing/2014/main" id="{ADD935AE-D82F-D7B7-45D5-D78A0A0C7537}"/>
              </a:ext>
            </a:extLst>
          </p:cNvPr>
          <p:cNvCxnSpPr>
            <a:cxnSpLocks/>
          </p:cNvCxnSpPr>
          <p:nvPr/>
        </p:nvCxnSpPr>
        <p:spPr>
          <a:xfrm flipV="1">
            <a:off x="293628" y="698858"/>
            <a:ext cx="321501" cy="88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4" name="Straight Connector 153">
            <a:extLst>
              <a:ext uri="{FF2B5EF4-FFF2-40B4-BE49-F238E27FC236}">
                <a16:creationId xmlns:a16="http://schemas.microsoft.com/office/drawing/2014/main" id="{C86E6AA2-F035-BE9C-C3CD-9FFBDFA41ED2}"/>
              </a:ext>
            </a:extLst>
          </p:cNvPr>
          <p:cNvCxnSpPr>
            <a:cxnSpLocks/>
          </p:cNvCxnSpPr>
          <p:nvPr/>
        </p:nvCxnSpPr>
        <p:spPr>
          <a:xfrm flipH="1" flipV="1">
            <a:off x="615129" y="698858"/>
            <a:ext cx="101446" cy="83364"/>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9" name="Straight Connector 158">
            <a:extLst>
              <a:ext uri="{FF2B5EF4-FFF2-40B4-BE49-F238E27FC236}">
                <a16:creationId xmlns:a16="http://schemas.microsoft.com/office/drawing/2014/main" id="{4AF4225D-700E-3E6D-20C8-3922D42D3F4A}"/>
              </a:ext>
            </a:extLst>
          </p:cNvPr>
          <p:cNvCxnSpPr>
            <a:cxnSpLocks/>
          </p:cNvCxnSpPr>
          <p:nvPr/>
        </p:nvCxnSpPr>
        <p:spPr>
          <a:xfrm flipH="1" flipV="1">
            <a:off x="713026" y="776376"/>
            <a:ext cx="54685" cy="71924"/>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2" name="Straight Connector 161">
            <a:extLst>
              <a:ext uri="{FF2B5EF4-FFF2-40B4-BE49-F238E27FC236}">
                <a16:creationId xmlns:a16="http://schemas.microsoft.com/office/drawing/2014/main" id="{CECDF9B8-807A-474F-4384-4449C41AF201}"/>
              </a:ext>
            </a:extLst>
          </p:cNvPr>
          <p:cNvCxnSpPr>
            <a:cxnSpLocks/>
          </p:cNvCxnSpPr>
          <p:nvPr/>
        </p:nvCxnSpPr>
        <p:spPr>
          <a:xfrm flipH="1" flipV="1">
            <a:off x="756126" y="829539"/>
            <a:ext cx="54685" cy="71924"/>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3" name="Straight Connector 162">
            <a:extLst>
              <a:ext uri="{FF2B5EF4-FFF2-40B4-BE49-F238E27FC236}">
                <a16:creationId xmlns:a16="http://schemas.microsoft.com/office/drawing/2014/main" id="{2D74CDB6-963F-E7C5-F511-BDD31943C652}"/>
              </a:ext>
            </a:extLst>
          </p:cNvPr>
          <p:cNvCxnSpPr>
            <a:cxnSpLocks/>
          </p:cNvCxnSpPr>
          <p:nvPr/>
        </p:nvCxnSpPr>
        <p:spPr>
          <a:xfrm flipH="1" flipV="1">
            <a:off x="802402" y="892910"/>
            <a:ext cx="79340" cy="47981"/>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5" name="Straight Connector 164">
            <a:extLst>
              <a:ext uri="{FF2B5EF4-FFF2-40B4-BE49-F238E27FC236}">
                <a16:creationId xmlns:a16="http://schemas.microsoft.com/office/drawing/2014/main" id="{D6FA79AA-F79C-2BF4-8640-A661C3DDF516}"/>
              </a:ext>
            </a:extLst>
          </p:cNvPr>
          <p:cNvCxnSpPr>
            <a:cxnSpLocks/>
          </p:cNvCxnSpPr>
          <p:nvPr/>
        </p:nvCxnSpPr>
        <p:spPr>
          <a:xfrm flipH="1" flipV="1">
            <a:off x="877236" y="934331"/>
            <a:ext cx="11027" cy="33788"/>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7" name="Straight Connector 166">
            <a:extLst>
              <a:ext uri="{FF2B5EF4-FFF2-40B4-BE49-F238E27FC236}">
                <a16:creationId xmlns:a16="http://schemas.microsoft.com/office/drawing/2014/main" id="{82771BE2-89C0-869A-7B39-0AB962E21097}"/>
              </a:ext>
            </a:extLst>
          </p:cNvPr>
          <p:cNvCxnSpPr>
            <a:cxnSpLocks/>
          </p:cNvCxnSpPr>
          <p:nvPr/>
        </p:nvCxnSpPr>
        <p:spPr>
          <a:xfrm flipV="1">
            <a:off x="888263" y="962872"/>
            <a:ext cx="321501" cy="88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9A20C96-758C-936A-3309-35073DF44025}"/>
              </a:ext>
            </a:extLst>
          </p:cNvPr>
          <p:cNvCxnSpPr>
            <a:cxnSpLocks/>
          </p:cNvCxnSpPr>
          <p:nvPr/>
        </p:nvCxnSpPr>
        <p:spPr>
          <a:xfrm>
            <a:off x="4965900" y="6336560"/>
            <a:ext cx="4960840" cy="0"/>
          </a:xfrm>
          <a:prstGeom prst="line">
            <a:avLst/>
          </a:prstGeom>
          <a:ln w="9525">
            <a:solidFill>
              <a:srgbClr val="C00000"/>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ADE38351-2935-DF21-0E3C-86CE0616DA89}"/>
              </a:ext>
            </a:extLst>
          </p:cNvPr>
          <p:cNvSpPr txBox="1"/>
          <p:nvPr/>
        </p:nvSpPr>
        <p:spPr>
          <a:xfrm>
            <a:off x="6864052" y="136334"/>
            <a:ext cx="3025146" cy="400110"/>
          </a:xfrm>
          <a:prstGeom prst="rect">
            <a:avLst/>
          </a:prstGeom>
          <a:noFill/>
        </p:spPr>
        <p:txBody>
          <a:bodyPr wrap="square" lIns="91440" tIns="45720" rIns="91440" bIns="45720" anchor="t">
            <a:spAutoFit/>
          </a:bodyPr>
          <a:lstStyle/>
          <a:p>
            <a:pPr algn="r" rtl="1"/>
            <a:r>
              <a:rPr lang="ar-LB" sz="2000" b="1" noProof="0">
                <a:solidFill>
                  <a:srgbClr val="980000"/>
                </a:solidFill>
                <a:ea typeface="+mn-lt"/>
              </a:rPr>
              <a:t>٣. فحص الأرضيات والسقف</a:t>
            </a:r>
            <a:endParaRPr lang="ar-LB" b="1" noProof="0"/>
          </a:p>
        </p:txBody>
      </p:sp>
      <p:cxnSp>
        <p:nvCxnSpPr>
          <p:cNvPr id="7" name="Straight Connector 6">
            <a:extLst>
              <a:ext uri="{FF2B5EF4-FFF2-40B4-BE49-F238E27FC236}">
                <a16:creationId xmlns:a16="http://schemas.microsoft.com/office/drawing/2014/main" id="{E06DCE1C-7C63-3CDE-0E84-8FC0F6635B5B}"/>
              </a:ext>
            </a:extLst>
          </p:cNvPr>
          <p:cNvCxnSpPr>
            <a:cxnSpLocks/>
          </p:cNvCxnSpPr>
          <p:nvPr/>
        </p:nvCxnSpPr>
        <p:spPr>
          <a:xfrm>
            <a:off x="6482958" y="512148"/>
            <a:ext cx="3422067"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grpSp>
        <p:nvGrpSpPr>
          <p:cNvPr id="8" name="Group 7">
            <a:extLst>
              <a:ext uri="{FF2B5EF4-FFF2-40B4-BE49-F238E27FC236}">
                <a16:creationId xmlns:a16="http://schemas.microsoft.com/office/drawing/2014/main" id="{1ABC6734-4E20-2429-0598-5D77A5A5806C}"/>
              </a:ext>
            </a:extLst>
          </p:cNvPr>
          <p:cNvGrpSpPr/>
          <p:nvPr/>
        </p:nvGrpSpPr>
        <p:grpSpPr>
          <a:xfrm>
            <a:off x="5005676" y="610960"/>
            <a:ext cx="1100824" cy="1954719"/>
            <a:chOff x="-8056535" y="-694677"/>
            <a:chExt cx="1633959" cy="2901398"/>
          </a:xfrm>
        </p:grpSpPr>
        <p:sp>
          <p:nvSpPr>
            <p:cNvPr id="9" name="Speech Bubble: Oval 8">
              <a:extLst>
                <a:ext uri="{FF2B5EF4-FFF2-40B4-BE49-F238E27FC236}">
                  <a16:creationId xmlns:a16="http://schemas.microsoft.com/office/drawing/2014/main" id="{C202BFCB-7583-AC74-3B48-D59DF0706D31}"/>
                </a:ext>
              </a:extLst>
            </p:cNvPr>
            <p:cNvSpPr/>
            <p:nvPr/>
          </p:nvSpPr>
          <p:spPr>
            <a:xfrm>
              <a:off x="-7807369" y="-694677"/>
              <a:ext cx="1384793" cy="1158228"/>
            </a:xfrm>
            <a:prstGeom prst="wedgeEllipse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endParaRPr lang="ar-LB" noProof="0"/>
            </a:p>
          </p:txBody>
        </p:sp>
        <p:pic>
          <p:nvPicPr>
            <p:cNvPr id="12" name="Picture 11" descr="A cartoon of a person with his hand on his chin&#10;&#10;AI-generated content may be incorrect.">
              <a:extLst>
                <a:ext uri="{FF2B5EF4-FFF2-40B4-BE49-F238E27FC236}">
                  <a16:creationId xmlns:a16="http://schemas.microsoft.com/office/drawing/2014/main" id="{47F95B53-EA3D-58D0-FC24-0DD861549C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56535" y="413667"/>
              <a:ext cx="1385829" cy="1793054"/>
            </a:xfrm>
            <a:prstGeom prst="rect">
              <a:avLst/>
            </a:prstGeom>
          </p:spPr>
        </p:pic>
        <p:sp>
          <p:nvSpPr>
            <p:cNvPr id="13" name="TextBox 12">
              <a:extLst>
                <a:ext uri="{FF2B5EF4-FFF2-40B4-BE49-F238E27FC236}">
                  <a16:creationId xmlns:a16="http://schemas.microsoft.com/office/drawing/2014/main" id="{E06ECBBC-7F7F-A8C0-EA96-98D25DD0C720}"/>
                </a:ext>
              </a:extLst>
            </p:cNvPr>
            <p:cNvSpPr txBox="1"/>
            <p:nvPr/>
          </p:nvSpPr>
          <p:spPr>
            <a:xfrm>
              <a:off x="-7957907" y="-585066"/>
              <a:ext cx="1409770" cy="856564"/>
            </a:xfrm>
            <a:prstGeom prst="rect">
              <a:avLst/>
            </a:prstGeom>
            <a:noFill/>
          </p:spPr>
          <p:txBody>
            <a:bodyPr wrap="square" lIns="91440" tIns="45720" rIns="91440" bIns="45720" anchor="t">
              <a:spAutoFit/>
            </a:bodyPr>
            <a:lstStyle>
              <a:defPPr>
                <a:defRPr lang="en-US"/>
              </a:defPPr>
              <a:lvl1pPr>
                <a:defRPr sz="1400" b="1">
                  <a:solidFill>
                    <a:schemeClr val="tx2"/>
                  </a:solidFill>
                  <a:latin typeface="Calibri"/>
                </a:defRPr>
              </a:lvl1pPr>
            </a:lstStyle>
            <a:p>
              <a:pPr algn="r" rtl="1"/>
              <a:r>
                <a:rPr lang="ar-LB" sz="1050" b="0" noProof="0"/>
                <a:t>هل تشعر أن الأرضيات لينة؟ أو مترهلة؟</a:t>
              </a:r>
              <a:endParaRPr lang="ar-LB" noProof="0"/>
            </a:p>
          </p:txBody>
        </p:sp>
      </p:grpSp>
      <p:grpSp>
        <p:nvGrpSpPr>
          <p:cNvPr id="15" name="Group 14">
            <a:extLst>
              <a:ext uri="{FF2B5EF4-FFF2-40B4-BE49-F238E27FC236}">
                <a16:creationId xmlns:a16="http://schemas.microsoft.com/office/drawing/2014/main" id="{71CBDA48-D9F2-ED0D-2632-3A9F16614679}"/>
              </a:ext>
            </a:extLst>
          </p:cNvPr>
          <p:cNvGrpSpPr/>
          <p:nvPr/>
        </p:nvGrpSpPr>
        <p:grpSpPr>
          <a:xfrm>
            <a:off x="6266486" y="1220424"/>
            <a:ext cx="3300311" cy="1046391"/>
            <a:chOff x="1385801" y="1024070"/>
            <a:chExt cx="4152873" cy="1316702"/>
          </a:xfrm>
        </p:grpSpPr>
        <p:pic>
          <p:nvPicPr>
            <p:cNvPr id="16" name="Picture 15" descr="A cartoon of a corner&#10;&#10;AI-generated content may be incorrect.">
              <a:extLst>
                <a:ext uri="{FF2B5EF4-FFF2-40B4-BE49-F238E27FC236}">
                  <a16:creationId xmlns:a16="http://schemas.microsoft.com/office/drawing/2014/main" id="{21912AF6-4745-9C64-9E16-A0B9ACE31730}"/>
                </a:ext>
              </a:extLst>
            </p:cNvPr>
            <p:cNvPicPr>
              <a:picLocks noChangeAspect="1"/>
            </p:cNvPicPr>
            <p:nvPr/>
          </p:nvPicPr>
          <p:blipFill>
            <a:blip r:embed="rId10"/>
            <a:stretch>
              <a:fillRect/>
            </a:stretch>
          </p:blipFill>
          <p:spPr>
            <a:xfrm>
              <a:off x="1385801" y="1024070"/>
              <a:ext cx="2079638" cy="1316702"/>
            </a:xfrm>
            <a:prstGeom prst="rect">
              <a:avLst/>
            </a:prstGeom>
          </p:spPr>
        </p:pic>
        <p:pic>
          <p:nvPicPr>
            <p:cNvPr id="17" name="Picture 16" descr="A cartoon of a person&amp;#39;s feet&#10;&#10;AI-generated content may be incorrect.">
              <a:extLst>
                <a:ext uri="{FF2B5EF4-FFF2-40B4-BE49-F238E27FC236}">
                  <a16:creationId xmlns:a16="http://schemas.microsoft.com/office/drawing/2014/main" id="{48BD7CFD-1D1F-B7D9-99C0-A01C6A07C53A}"/>
                </a:ext>
              </a:extLst>
            </p:cNvPr>
            <p:cNvPicPr>
              <a:picLocks noChangeAspect="1"/>
            </p:cNvPicPr>
            <p:nvPr/>
          </p:nvPicPr>
          <p:blipFill>
            <a:blip r:embed="rId11"/>
            <a:stretch>
              <a:fillRect/>
            </a:stretch>
          </p:blipFill>
          <p:spPr>
            <a:xfrm>
              <a:off x="3542547" y="1028400"/>
              <a:ext cx="1996127" cy="1308043"/>
            </a:xfrm>
            <a:prstGeom prst="rect">
              <a:avLst/>
            </a:prstGeom>
          </p:spPr>
        </p:pic>
        <p:pic>
          <p:nvPicPr>
            <p:cNvPr id="18" name="Picture 17" descr="A red x on a black background&#10;&#10;AI-generated content may be incorrect.">
              <a:extLst>
                <a:ext uri="{FF2B5EF4-FFF2-40B4-BE49-F238E27FC236}">
                  <a16:creationId xmlns:a16="http://schemas.microsoft.com/office/drawing/2014/main" id="{9B73B053-412E-896A-37D2-9FA13862748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36524" y="1086892"/>
              <a:ext cx="509988" cy="509988"/>
            </a:xfrm>
            <a:prstGeom prst="rect">
              <a:avLst/>
            </a:prstGeom>
          </p:spPr>
        </p:pic>
        <p:pic>
          <p:nvPicPr>
            <p:cNvPr id="19" name="Picture 18" descr="A red x on a black background&#10;&#10;AI-generated content may be incorrect.">
              <a:extLst>
                <a:ext uri="{FF2B5EF4-FFF2-40B4-BE49-F238E27FC236}">
                  <a16:creationId xmlns:a16="http://schemas.microsoft.com/office/drawing/2014/main" id="{A7B1C7EC-E601-81EF-7978-E087F711FCD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38621" y="1081718"/>
              <a:ext cx="509988" cy="509988"/>
            </a:xfrm>
            <a:prstGeom prst="rect">
              <a:avLst/>
            </a:prstGeom>
          </p:spPr>
        </p:pic>
        <mc:AlternateContent xmlns:mc="http://schemas.openxmlformats.org/markup-compatibility/2006" xmlns:p14="http://schemas.microsoft.com/office/powerpoint/2010/main">
          <mc:Choice Requires="p14">
            <p:contentPart p14:bwMode="auto" r:id="rId13">
              <p14:nvContentPartPr>
                <p14:cNvPr id="20" name="Ink 19">
                  <a:extLst>
                    <a:ext uri="{FF2B5EF4-FFF2-40B4-BE49-F238E27FC236}">
                      <a16:creationId xmlns:a16="http://schemas.microsoft.com/office/drawing/2014/main" id="{12576943-3E72-8FBE-1577-3BDC12EF8070}"/>
                    </a:ext>
                  </a:extLst>
                </p14:cNvPr>
                <p14:cNvContentPartPr/>
                <p14:nvPr/>
              </p14:nvContentPartPr>
              <p14:xfrm>
                <a:off x="1496723" y="1837343"/>
                <a:ext cx="869040" cy="198720"/>
              </p14:xfrm>
            </p:contentPart>
          </mc:Choice>
          <mc:Fallback xmlns="">
            <p:pic>
              <p:nvPicPr>
                <p:cNvPr id="20" name="Ink 19">
                  <a:extLst>
                    <a:ext uri="{FF2B5EF4-FFF2-40B4-BE49-F238E27FC236}">
                      <a16:creationId xmlns:a16="http://schemas.microsoft.com/office/drawing/2014/main" id="{12576943-3E72-8FBE-1577-3BDC12EF8070}"/>
                    </a:ext>
                  </a:extLst>
                </p:cNvPr>
                <p:cNvPicPr/>
                <p:nvPr/>
              </p:nvPicPr>
              <p:blipFill>
                <a:blip r:embed="rId14"/>
                <a:stretch>
                  <a:fillRect/>
                </a:stretch>
              </p:blipFill>
              <p:spPr>
                <a:xfrm>
                  <a:off x="1428794" y="1701233"/>
                  <a:ext cx="1004445" cy="47048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Ink 20">
                  <a:extLst>
                    <a:ext uri="{FF2B5EF4-FFF2-40B4-BE49-F238E27FC236}">
                      <a16:creationId xmlns:a16="http://schemas.microsoft.com/office/drawing/2014/main" id="{9BD57BC8-2738-DAD9-1084-BB7837CC4280}"/>
                    </a:ext>
                  </a:extLst>
                </p14:cNvPr>
                <p14:cNvContentPartPr/>
                <p14:nvPr/>
              </p14:nvContentPartPr>
              <p14:xfrm>
                <a:off x="2431283" y="1822583"/>
                <a:ext cx="973800" cy="246240"/>
              </p14:xfrm>
            </p:contentPart>
          </mc:Choice>
          <mc:Fallback xmlns="">
            <p:pic>
              <p:nvPicPr>
                <p:cNvPr id="21" name="Ink 20">
                  <a:extLst>
                    <a:ext uri="{FF2B5EF4-FFF2-40B4-BE49-F238E27FC236}">
                      <a16:creationId xmlns:a16="http://schemas.microsoft.com/office/drawing/2014/main" id="{9BD57BC8-2738-DAD9-1084-BB7837CC4280}"/>
                    </a:ext>
                  </a:extLst>
                </p:cNvPr>
                <p:cNvPicPr/>
                <p:nvPr/>
              </p:nvPicPr>
              <p:blipFill>
                <a:blip r:embed="rId16"/>
                <a:stretch>
                  <a:fillRect/>
                </a:stretch>
              </p:blipFill>
              <p:spPr>
                <a:xfrm>
                  <a:off x="2363375" y="1686539"/>
                  <a:ext cx="1109163" cy="517875"/>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2" name="Ink 21">
                  <a:extLst>
                    <a:ext uri="{FF2B5EF4-FFF2-40B4-BE49-F238E27FC236}">
                      <a16:creationId xmlns:a16="http://schemas.microsoft.com/office/drawing/2014/main" id="{13B46759-2EBB-0A80-B6C7-712FE013C6A7}"/>
                    </a:ext>
                  </a:extLst>
                </p14:cNvPr>
                <p14:cNvContentPartPr/>
                <p14:nvPr/>
              </p14:nvContentPartPr>
              <p14:xfrm>
                <a:off x="2415790" y="1084076"/>
                <a:ext cx="720" cy="635040"/>
              </p14:xfrm>
            </p:contentPart>
          </mc:Choice>
          <mc:Fallback xmlns="">
            <p:pic>
              <p:nvPicPr>
                <p:cNvPr id="22" name="Ink 21">
                  <a:extLst>
                    <a:ext uri="{FF2B5EF4-FFF2-40B4-BE49-F238E27FC236}">
                      <a16:creationId xmlns:a16="http://schemas.microsoft.com/office/drawing/2014/main" id="{13B46759-2EBB-0A80-B6C7-712FE013C6A7}"/>
                    </a:ext>
                  </a:extLst>
                </p:cNvPr>
                <p:cNvPicPr/>
                <p:nvPr/>
              </p:nvPicPr>
              <p:blipFill>
                <a:blip r:embed="rId18"/>
                <a:stretch>
                  <a:fillRect/>
                </a:stretch>
              </p:blipFill>
              <p:spPr>
                <a:xfrm>
                  <a:off x="2307790" y="948190"/>
                  <a:ext cx="216000" cy="906359"/>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3" name="Ink 22">
                  <a:extLst>
                    <a:ext uri="{FF2B5EF4-FFF2-40B4-BE49-F238E27FC236}">
                      <a16:creationId xmlns:a16="http://schemas.microsoft.com/office/drawing/2014/main" id="{49C8E8B8-E74F-46B9-7FED-2E767BDAF7BF}"/>
                    </a:ext>
                  </a:extLst>
                </p14:cNvPr>
                <p14:cNvContentPartPr/>
                <p14:nvPr/>
              </p14:nvContentPartPr>
              <p14:xfrm>
                <a:off x="4372030" y="2083076"/>
                <a:ext cx="1117800" cy="720"/>
              </p14:xfrm>
            </p:contentPart>
          </mc:Choice>
          <mc:Fallback xmlns="">
            <p:pic>
              <p:nvPicPr>
                <p:cNvPr id="23" name="Ink 22">
                  <a:extLst>
                    <a:ext uri="{FF2B5EF4-FFF2-40B4-BE49-F238E27FC236}">
                      <a16:creationId xmlns:a16="http://schemas.microsoft.com/office/drawing/2014/main" id="{49C8E8B8-E74F-46B9-7FED-2E767BDAF7BF}"/>
                    </a:ext>
                  </a:extLst>
                </p:cNvPr>
                <p:cNvPicPr/>
                <p:nvPr/>
              </p:nvPicPr>
              <p:blipFill>
                <a:blip r:embed="rId20"/>
                <a:stretch>
                  <a:fillRect/>
                </a:stretch>
              </p:blipFill>
              <p:spPr>
                <a:xfrm>
                  <a:off x="4304092" y="1867076"/>
                  <a:ext cx="1253222" cy="432000"/>
                </a:xfrm>
                <a:prstGeom prst="rect">
                  <a:avLst/>
                </a:prstGeom>
              </p:spPr>
            </p:pic>
          </mc:Fallback>
        </mc:AlternateContent>
      </p:grpSp>
      <p:sp>
        <p:nvSpPr>
          <p:cNvPr id="24" name="TextBox 23">
            <a:extLst>
              <a:ext uri="{FF2B5EF4-FFF2-40B4-BE49-F238E27FC236}">
                <a16:creationId xmlns:a16="http://schemas.microsoft.com/office/drawing/2014/main" id="{8C80239C-B622-0FC1-BB3A-DF7B6F67CE53}"/>
              </a:ext>
            </a:extLst>
          </p:cNvPr>
          <p:cNvSpPr txBox="1"/>
          <p:nvPr/>
        </p:nvSpPr>
        <p:spPr>
          <a:xfrm>
            <a:off x="6320868" y="2316110"/>
            <a:ext cx="3147646" cy="523220"/>
          </a:xfrm>
          <a:prstGeom prst="rect">
            <a:avLst/>
          </a:prstGeom>
          <a:noFill/>
        </p:spPr>
        <p:txBody>
          <a:bodyPr wrap="square" lIns="91440" tIns="45720" rIns="91440" bIns="45720" anchor="t">
            <a:spAutoFit/>
          </a:bodyPr>
          <a:lstStyle/>
          <a:p>
            <a:pPr algn="r" rtl="1"/>
            <a:r>
              <a:rPr lang="ar-LB" sz="1400" noProof="0" dirty="0">
                <a:solidFill>
                  <a:schemeClr val="accent1"/>
                </a:solidFill>
                <a:ea typeface="+mn-lt"/>
              </a:rPr>
              <a:t>الارضيات قد تنهار أو تتفتت أكثر عند المشي عليها.</a:t>
            </a:r>
            <a:endParaRPr lang="ar-LB" noProof="0" dirty="0">
              <a:solidFill>
                <a:schemeClr val="accent1"/>
              </a:solidFill>
              <a:ea typeface="+mn-lt"/>
            </a:endParaRPr>
          </a:p>
          <a:p>
            <a:pPr algn="r" rtl="1"/>
            <a:r>
              <a:rPr lang="ar-LB" sz="1400" noProof="0" dirty="0">
                <a:solidFill>
                  <a:schemeClr val="accent1"/>
                </a:solidFill>
                <a:ea typeface="+mn-lt"/>
              </a:rPr>
              <a:t>تابع فقط إذا كنت واثقاً من أنها آمنة</a:t>
            </a:r>
            <a:r>
              <a:rPr lang="en-US" sz="1400" noProof="0" dirty="0">
                <a:solidFill>
                  <a:schemeClr val="accent1"/>
                </a:solidFill>
                <a:ea typeface="+mn-lt"/>
              </a:rPr>
              <a:t>.</a:t>
            </a:r>
            <a:endParaRPr lang="ar-LB" noProof="0" dirty="0">
              <a:solidFill>
                <a:schemeClr val="accent1"/>
              </a:solidFill>
            </a:endParaRPr>
          </a:p>
        </p:txBody>
      </p:sp>
      <p:sp>
        <p:nvSpPr>
          <p:cNvPr id="26" name="TextBox 25">
            <a:extLst>
              <a:ext uri="{FF2B5EF4-FFF2-40B4-BE49-F238E27FC236}">
                <a16:creationId xmlns:a16="http://schemas.microsoft.com/office/drawing/2014/main" id="{11019742-3935-1431-0152-AFC6BA1B21D2}"/>
              </a:ext>
            </a:extLst>
          </p:cNvPr>
          <p:cNvSpPr txBox="1"/>
          <p:nvPr/>
        </p:nvSpPr>
        <p:spPr>
          <a:xfrm>
            <a:off x="6223387" y="584949"/>
            <a:ext cx="1738898" cy="523220"/>
          </a:xfrm>
          <a:prstGeom prst="rect">
            <a:avLst/>
          </a:prstGeom>
          <a:noFill/>
        </p:spPr>
        <p:txBody>
          <a:bodyPr wrap="square" lIns="91440" tIns="45720" rIns="91440" bIns="45720" anchor="t">
            <a:spAutoFit/>
          </a:bodyPr>
          <a:lstStyle>
            <a:defPPr>
              <a:defRPr lang="en-US"/>
            </a:defPPr>
            <a:lvl1pPr>
              <a:defRPr b="1">
                <a:solidFill>
                  <a:schemeClr val="tx2"/>
                </a:solidFill>
                <a:latin typeface="Calibri"/>
              </a:defRPr>
            </a:lvl1pPr>
          </a:lstStyle>
          <a:p>
            <a:pPr marL="285750" indent="-285750" algn="r" rtl="1">
              <a:buFont typeface="Wingdings" panose="05000000000000000000" pitchFamily="2" charset="2"/>
              <a:buChar char="q"/>
            </a:pPr>
            <a:r>
              <a:rPr lang="ar-LB" sz="1400" b="0" noProof="0">
                <a:solidFill>
                  <a:schemeClr val="tx1"/>
                </a:solidFill>
                <a:ea typeface="Calibri"/>
              </a:rPr>
              <a:t>فجوات بين الأرضية والجدران</a:t>
            </a:r>
            <a:endParaRPr lang="ar-LB" sz="1400" noProof="0">
              <a:solidFill>
                <a:schemeClr val="tx1"/>
              </a:solidFill>
              <a:ea typeface="Calibri"/>
            </a:endParaRPr>
          </a:p>
        </p:txBody>
      </p:sp>
      <p:sp>
        <p:nvSpPr>
          <p:cNvPr id="27" name="TextBox 26">
            <a:extLst>
              <a:ext uri="{FF2B5EF4-FFF2-40B4-BE49-F238E27FC236}">
                <a16:creationId xmlns:a16="http://schemas.microsoft.com/office/drawing/2014/main" id="{54196EAD-5A9C-8BDC-C0FD-045DB7E3C33B}"/>
              </a:ext>
            </a:extLst>
          </p:cNvPr>
          <p:cNvSpPr txBox="1"/>
          <p:nvPr/>
        </p:nvSpPr>
        <p:spPr>
          <a:xfrm>
            <a:off x="8117309" y="582790"/>
            <a:ext cx="1452589" cy="307777"/>
          </a:xfrm>
          <a:prstGeom prst="rect">
            <a:avLst/>
          </a:prstGeom>
          <a:noFill/>
        </p:spPr>
        <p:txBody>
          <a:bodyPr wrap="square" lIns="91440" tIns="45720" rIns="91440" bIns="45720" anchor="t">
            <a:spAutoFit/>
          </a:bodyPr>
          <a:lstStyle>
            <a:defPPr>
              <a:defRPr lang="en-US"/>
            </a:defPPr>
            <a:lvl1pPr>
              <a:defRPr b="1">
                <a:solidFill>
                  <a:schemeClr val="tx2"/>
                </a:solidFill>
                <a:latin typeface="Calibri"/>
              </a:defRPr>
            </a:lvl1pPr>
          </a:lstStyle>
          <a:p>
            <a:pPr marL="285750" indent="-285750" algn="r" rtl="1">
              <a:buFont typeface="Wingdings" panose="05000000000000000000" pitchFamily="2" charset="2"/>
              <a:buChar char="q"/>
            </a:pPr>
            <a:r>
              <a:rPr lang="ar-LB" sz="1400" b="0" noProof="0">
                <a:solidFill>
                  <a:schemeClr val="tx1"/>
                </a:solidFill>
                <a:ea typeface="Calibri"/>
              </a:rPr>
              <a:t>أرضيات مترهلة</a:t>
            </a:r>
            <a:endParaRPr lang="ar-LB" sz="1400" noProof="0">
              <a:solidFill>
                <a:schemeClr val="tx1"/>
              </a:solidFill>
              <a:ea typeface="Calibri"/>
            </a:endParaRPr>
          </a:p>
        </p:txBody>
      </p:sp>
      <p:sp>
        <p:nvSpPr>
          <p:cNvPr id="28" name="TextBox 27">
            <a:extLst>
              <a:ext uri="{FF2B5EF4-FFF2-40B4-BE49-F238E27FC236}">
                <a16:creationId xmlns:a16="http://schemas.microsoft.com/office/drawing/2014/main" id="{C34BEBE7-3957-7D17-01F0-B5776D7198EF}"/>
              </a:ext>
            </a:extLst>
          </p:cNvPr>
          <p:cNvSpPr txBox="1"/>
          <p:nvPr/>
        </p:nvSpPr>
        <p:spPr>
          <a:xfrm>
            <a:off x="6862817" y="2929481"/>
            <a:ext cx="3025146" cy="400110"/>
          </a:xfrm>
          <a:prstGeom prst="rect">
            <a:avLst/>
          </a:prstGeom>
          <a:noFill/>
        </p:spPr>
        <p:txBody>
          <a:bodyPr wrap="square" lIns="91440" tIns="45720" rIns="91440" bIns="45720" anchor="t">
            <a:spAutoFit/>
          </a:bodyPr>
          <a:lstStyle/>
          <a:p>
            <a:pPr algn="r" rtl="1"/>
            <a:r>
              <a:rPr lang="ar-LB" sz="2000" b="1" noProof="0">
                <a:solidFill>
                  <a:srgbClr val="980000"/>
                </a:solidFill>
                <a:ea typeface="+mn-lt"/>
              </a:rPr>
              <a:t>٤. فحص السلالم</a:t>
            </a:r>
            <a:endParaRPr lang="ar-LB" b="1" noProof="0"/>
          </a:p>
        </p:txBody>
      </p:sp>
      <p:cxnSp>
        <p:nvCxnSpPr>
          <p:cNvPr id="29" name="Straight Connector 28">
            <a:extLst>
              <a:ext uri="{FF2B5EF4-FFF2-40B4-BE49-F238E27FC236}">
                <a16:creationId xmlns:a16="http://schemas.microsoft.com/office/drawing/2014/main" id="{EEEACBF8-38F5-8F73-EF30-4A0CDAEF2C88}"/>
              </a:ext>
            </a:extLst>
          </p:cNvPr>
          <p:cNvCxnSpPr>
            <a:cxnSpLocks/>
          </p:cNvCxnSpPr>
          <p:nvPr/>
        </p:nvCxnSpPr>
        <p:spPr>
          <a:xfrm>
            <a:off x="6482958" y="3305295"/>
            <a:ext cx="3422067"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7C8B9825-CB81-A24A-1E53-63675CFAF954}"/>
              </a:ext>
            </a:extLst>
          </p:cNvPr>
          <p:cNvSpPr txBox="1"/>
          <p:nvPr/>
        </p:nvSpPr>
        <p:spPr>
          <a:xfrm>
            <a:off x="6851408" y="3591919"/>
            <a:ext cx="2860456" cy="553998"/>
          </a:xfrm>
          <a:prstGeom prst="rect">
            <a:avLst/>
          </a:prstGeom>
          <a:noFill/>
        </p:spPr>
        <p:txBody>
          <a:bodyPr wrap="square" lIns="91440" tIns="45720" rIns="91440" bIns="45720" anchor="t">
            <a:spAutoFit/>
          </a:bodyPr>
          <a:lstStyle/>
          <a:p>
            <a:pPr marL="285750" indent="-285750" algn="r" rtl="1">
              <a:lnSpc>
                <a:spcPts val="1500"/>
              </a:lnSpc>
              <a:spcBef>
                <a:spcPts val="300"/>
              </a:spcBef>
              <a:spcAft>
                <a:spcPts val="300"/>
              </a:spcAft>
              <a:buFont typeface="Wingdings" panose="05000000000000000000" pitchFamily="2" charset="2"/>
              <a:buChar char="q"/>
            </a:pPr>
            <a:r>
              <a:rPr lang="ar-LB" sz="1400" noProof="0">
                <a:ea typeface="+mn-lt"/>
              </a:rPr>
              <a:t>درجات غير متماسكة أو مكسورة</a:t>
            </a:r>
            <a:r>
              <a:rPr lang="ar-LB" sz="1400" b="0" i="0" noProof="0">
                <a:effectLst/>
                <a:ea typeface="+mn-lt"/>
              </a:rPr>
              <a:t>.</a:t>
            </a:r>
            <a:endParaRPr lang="ar-LB" noProof="0">
              <a:ea typeface="+mn-lt"/>
            </a:endParaRPr>
          </a:p>
          <a:p>
            <a:pPr marL="285750" indent="-285750" algn="r" rtl="1">
              <a:lnSpc>
                <a:spcPts val="1500"/>
              </a:lnSpc>
              <a:spcBef>
                <a:spcPts val="300"/>
              </a:spcBef>
              <a:spcAft>
                <a:spcPts val="300"/>
              </a:spcAft>
              <a:buFont typeface="Wingdings" panose="05000000000000000000" pitchFamily="2" charset="2"/>
              <a:buChar char="q"/>
            </a:pPr>
            <a:endParaRPr lang="ar-LB" sz="1400" b="0" i="0" noProof="0">
              <a:effectLst/>
              <a:latin typeface="Calibri" panose="020F0502020204030204" pitchFamily="34" charset="0"/>
              <a:ea typeface="Calibri" panose="020F0502020204030204" pitchFamily="34" charset="0"/>
            </a:endParaRPr>
          </a:p>
        </p:txBody>
      </p:sp>
      <p:sp>
        <p:nvSpPr>
          <p:cNvPr id="31" name="TextBox 30">
            <a:extLst>
              <a:ext uri="{FF2B5EF4-FFF2-40B4-BE49-F238E27FC236}">
                <a16:creationId xmlns:a16="http://schemas.microsoft.com/office/drawing/2014/main" id="{DCCF1287-4A73-49B3-1AC8-1990C3CBE465}"/>
              </a:ext>
            </a:extLst>
          </p:cNvPr>
          <p:cNvSpPr txBox="1"/>
          <p:nvPr/>
        </p:nvSpPr>
        <p:spPr>
          <a:xfrm>
            <a:off x="7240310" y="3953731"/>
            <a:ext cx="2481322" cy="284693"/>
          </a:xfrm>
          <a:prstGeom prst="rect">
            <a:avLst/>
          </a:prstGeom>
          <a:noFill/>
        </p:spPr>
        <p:txBody>
          <a:bodyPr wrap="square" lIns="91440" tIns="45720" rIns="91440" bIns="45720" anchor="t">
            <a:spAutoFit/>
          </a:bodyPr>
          <a:lstStyle/>
          <a:p>
            <a:pPr marL="285750" indent="-285750" algn="r" rtl="1">
              <a:lnSpc>
                <a:spcPts val="1500"/>
              </a:lnSpc>
              <a:spcBef>
                <a:spcPts val="300"/>
              </a:spcBef>
              <a:spcAft>
                <a:spcPts val="300"/>
              </a:spcAft>
              <a:buFont typeface="Wingdings" panose="05000000000000000000" pitchFamily="2" charset="2"/>
              <a:buChar char="q"/>
            </a:pPr>
            <a:r>
              <a:rPr lang="ar-LB" sz="1400" noProof="0" dirty="0">
                <a:solidFill>
                  <a:srgbClr val="424242"/>
                </a:solidFill>
                <a:ea typeface="+mn-lt"/>
              </a:rPr>
              <a:t>تشققات في هيكل السلم أو دعاماته</a:t>
            </a:r>
            <a:r>
              <a:rPr lang="ar-LB" sz="1400" b="0" i="0" noProof="0" dirty="0">
                <a:solidFill>
                  <a:srgbClr val="424242"/>
                </a:solidFill>
                <a:effectLst/>
                <a:ea typeface="+mn-lt"/>
              </a:rPr>
              <a:t>.</a:t>
            </a:r>
            <a:endParaRPr lang="ar-LB" noProof="0" dirty="0">
              <a:ea typeface="+mn-lt"/>
            </a:endParaRPr>
          </a:p>
        </p:txBody>
      </p:sp>
      <p:sp>
        <p:nvSpPr>
          <p:cNvPr id="32" name="TextBox 31">
            <a:extLst>
              <a:ext uri="{FF2B5EF4-FFF2-40B4-BE49-F238E27FC236}">
                <a16:creationId xmlns:a16="http://schemas.microsoft.com/office/drawing/2014/main" id="{AECD0412-B8F2-08E5-2127-19101EAB4CF1}"/>
              </a:ext>
            </a:extLst>
          </p:cNvPr>
          <p:cNvSpPr txBox="1"/>
          <p:nvPr/>
        </p:nvSpPr>
        <p:spPr>
          <a:xfrm>
            <a:off x="6875712" y="4315331"/>
            <a:ext cx="2845920" cy="284693"/>
          </a:xfrm>
          <a:prstGeom prst="rect">
            <a:avLst/>
          </a:prstGeom>
          <a:noFill/>
        </p:spPr>
        <p:txBody>
          <a:bodyPr wrap="square" lIns="91440" tIns="45720" rIns="91440" bIns="45720" anchor="t">
            <a:spAutoFit/>
          </a:bodyPr>
          <a:lstStyle/>
          <a:p>
            <a:pPr marL="285750" indent="-285750" algn="r" rtl="1">
              <a:lnSpc>
                <a:spcPts val="1500"/>
              </a:lnSpc>
              <a:spcBef>
                <a:spcPts val="300"/>
              </a:spcBef>
              <a:spcAft>
                <a:spcPts val="300"/>
              </a:spcAft>
              <a:buFont typeface="Wingdings" panose="05000000000000000000" pitchFamily="2" charset="2"/>
              <a:buChar char="q"/>
            </a:pPr>
            <a:r>
              <a:rPr lang="ar-LB" sz="1400" noProof="0">
                <a:ea typeface="+mn-lt"/>
              </a:rPr>
              <a:t>مؤشرات على ميلان أو انزياح</a:t>
            </a:r>
            <a:r>
              <a:rPr lang="ar-LB" sz="1400" b="0" i="0" noProof="0">
                <a:effectLst/>
                <a:ea typeface="+mn-lt"/>
              </a:rPr>
              <a:t>.</a:t>
            </a:r>
            <a:endParaRPr lang="ar-LB" noProof="0">
              <a:ea typeface="+mn-lt"/>
            </a:endParaRPr>
          </a:p>
        </p:txBody>
      </p:sp>
      <p:sp>
        <p:nvSpPr>
          <p:cNvPr id="34" name="TextBox 33">
            <a:extLst>
              <a:ext uri="{FF2B5EF4-FFF2-40B4-BE49-F238E27FC236}">
                <a16:creationId xmlns:a16="http://schemas.microsoft.com/office/drawing/2014/main" id="{0A9A71D7-5CE5-B777-C0FD-8BD2FEA24128}"/>
              </a:ext>
            </a:extLst>
          </p:cNvPr>
          <p:cNvSpPr txBox="1"/>
          <p:nvPr/>
        </p:nvSpPr>
        <p:spPr>
          <a:xfrm>
            <a:off x="5173543" y="5092486"/>
            <a:ext cx="4494674" cy="523220"/>
          </a:xfrm>
          <a:prstGeom prst="rect">
            <a:avLst/>
          </a:prstGeom>
          <a:noFill/>
        </p:spPr>
        <p:txBody>
          <a:bodyPr wrap="square" lIns="91440" tIns="45720" rIns="91440" bIns="45720" anchor="t">
            <a:spAutoFit/>
          </a:bodyPr>
          <a:lstStyle>
            <a:defPPr>
              <a:defRPr lang="en-US"/>
            </a:defPPr>
            <a:lvl1pPr algn="ctr">
              <a:defRPr sz="1400">
                <a:solidFill>
                  <a:schemeClr val="accent1"/>
                </a:solidFill>
                <a:latin typeface="Calibri" panose="020F0502020204030204" pitchFamily="34" charset="0"/>
                <a:ea typeface="Calibri" panose="020F0502020204030204" pitchFamily="34" charset="0"/>
                <a:cs typeface="Calibri" panose="020F0502020204030204" pitchFamily="34" charset="0"/>
              </a:defRPr>
            </a:lvl1pPr>
          </a:lstStyle>
          <a:p>
            <a:pPr algn="r" rtl="1"/>
            <a:r>
              <a:rPr lang="ar-LB" b="1" noProof="0">
                <a:latin typeface="Calibri"/>
                <a:ea typeface="Calibri"/>
                <a:cs typeface="+mn-cs"/>
              </a:rPr>
              <a:t>أزِل الأنقاض بعناية </a:t>
            </a:r>
            <a:r>
              <a:rPr lang="ar-LB" noProof="0">
                <a:latin typeface="Calibri"/>
                <a:ea typeface="Calibri"/>
                <a:cs typeface="+mn-cs"/>
              </a:rPr>
              <a:t>لأنها قد تُشكل خطراً بالتعثر.</a:t>
            </a:r>
            <a:endParaRPr lang="en-US" noProof="0">
              <a:latin typeface="Calibri"/>
              <a:ea typeface="Calibri"/>
              <a:cs typeface="+mn-cs"/>
            </a:endParaRPr>
          </a:p>
          <a:p>
            <a:pPr algn="r" rtl="1"/>
            <a:r>
              <a:rPr lang="ar-LB" b="1" noProof="0">
                <a:latin typeface="Calibri"/>
                <a:ea typeface="Calibri"/>
                <a:cs typeface="+mn-cs"/>
              </a:rPr>
              <a:t>تجنب السلالم المؤدية إلى الطوابق العليا </a:t>
            </a:r>
            <a:r>
              <a:rPr lang="ar-LB" noProof="0">
                <a:latin typeface="Calibri"/>
                <a:ea typeface="Calibri"/>
                <a:cs typeface="+mn-cs"/>
              </a:rPr>
              <a:t>من المبنى التي بها أضرار مرئية</a:t>
            </a:r>
            <a:r>
              <a:rPr lang="en-US" noProof="0">
                <a:latin typeface="Calibri"/>
                <a:ea typeface="Calibri"/>
                <a:cs typeface="+mn-cs"/>
              </a:rPr>
              <a:t>  </a:t>
            </a:r>
            <a:endParaRPr lang="ar-LB" noProof="0">
              <a:cs typeface="+mn-cs"/>
            </a:endParaRPr>
          </a:p>
        </p:txBody>
      </p:sp>
      <p:grpSp>
        <p:nvGrpSpPr>
          <p:cNvPr id="36" name="Group 35">
            <a:extLst>
              <a:ext uri="{FF2B5EF4-FFF2-40B4-BE49-F238E27FC236}">
                <a16:creationId xmlns:a16="http://schemas.microsoft.com/office/drawing/2014/main" id="{CFC82971-538B-2B4D-AE4D-E953803CCC01}"/>
              </a:ext>
            </a:extLst>
          </p:cNvPr>
          <p:cNvGrpSpPr/>
          <p:nvPr/>
        </p:nvGrpSpPr>
        <p:grpSpPr>
          <a:xfrm>
            <a:off x="5075956" y="3441019"/>
            <a:ext cx="2470795" cy="1540039"/>
            <a:chOff x="239623" y="3512332"/>
            <a:chExt cx="2244848" cy="1349870"/>
          </a:xfrm>
        </p:grpSpPr>
        <p:pic>
          <p:nvPicPr>
            <p:cNvPr id="37" name="Picture 36" descr="A broken stone wall with a warning sign&#10;&#10;AI-generated content may be incorrect.">
              <a:extLst>
                <a:ext uri="{FF2B5EF4-FFF2-40B4-BE49-F238E27FC236}">
                  <a16:creationId xmlns:a16="http://schemas.microsoft.com/office/drawing/2014/main" id="{C0124FAA-786D-BDB2-9C6D-0C637D5F0B1A}"/>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2109" b="82031" l="10059" r="90527">
                          <a14:foregroundMark x1="71680" y1="12109" x2="90527" y2="67188"/>
                          <a14:backgroundMark x1="14258" y1="80566" x2="34863" y2="79199"/>
                        </a14:backgroundRemoval>
                      </a14:imgEffect>
                    </a14:imgLayer>
                  </a14:imgProps>
                </a:ext>
              </a:extLst>
            </a:blip>
            <a:srcRect l="131" t="9759" r="-828" b="9878"/>
            <a:stretch>
              <a:fillRect/>
            </a:stretch>
          </p:blipFill>
          <p:spPr>
            <a:xfrm>
              <a:off x="870125" y="3512332"/>
              <a:ext cx="1614346" cy="1349870"/>
            </a:xfrm>
            <a:prstGeom prst="rect">
              <a:avLst/>
            </a:prstGeom>
          </p:spPr>
        </p:pic>
        <p:pic>
          <p:nvPicPr>
            <p:cNvPr id="38" name="Picture 37" descr="A shovel and pile of dirt&#10;&#10;AI-generated content may be incorrect.">
              <a:extLst>
                <a:ext uri="{FF2B5EF4-FFF2-40B4-BE49-F238E27FC236}">
                  <a16:creationId xmlns:a16="http://schemas.microsoft.com/office/drawing/2014/main" id="{92BD40B2-A90D-A136-516A-D70C872E8E4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73093" y="3796380"/>
              <a:ext cx="1062206" cy="1062206"/>
            </a:xfrm>
            <a:prstGeom prst="rect">
              <a:avLst/>
            </a:prstGeom>
          </p:spPr>
        </p:pic>
        <p:pic>
          <p:nvPicPr>
            <p:cNvPr id="39" name="Picture 2" descr="Caution stairs warning sign - Health and Safety Signs">
              <a:extLst>
                <a:ext uri="{FF2B5EF4-FFF2-40B4-BE49-F238E27FC236}">
                  <a16:creationId xmlns:a16="http://schemas.microsoft.com/office/drawing/2014/main" id="{7EEF82B8-A57E-70E9-D28A-F024208A05CE}"/>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5">
                      <a14:imgEffect>
                        <a14:backgroundRemoval t="6370" b="60068" l="8827" r="89964">
                          <a14:foregroundMark x1="12878" y1="57204" x2="68440" y2="50876"/>
                          <a14:foregroundMark x1="68440" y1="50876" x2="55018" y2="13040"/>
                          <a14:foregroundMark x1="55018" y1="13040" x2="8827" y2="60068"/>
                        </a14:backgroundRemoval>
                      </a14:imgEffect>
                    </a14:imgLayer>
                  </a14:imgProps>
                </a:ext>
                <a:ext uri="{28A0092B-C50C-407E-A947-70E740481C1C}">
                  <a14:useLocalDpi xmlns:a14="http://schemas.microsoft.com/office/drawing/2010/main" val="0"/>
                </a:ext>
              </a:extLst>
            </a:blip>
            <a:srcRect b="35906"/>
            <a:stretch>
              <a:fillRect/>
            </a:stretch>
          </p:blipFill>
          <p:spPr bwMode="auto">
            <a:xfrm>
              <a:off x="239623" y="3596589"/>
              <a:ext cx="1066079" cy="948596"/>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Slide Number Placeholder 56">
            <a:extLst>
              <a:ext uri="{FF2B5EF4-FFF2-40B4-BE49-F238E27FC236}">
                <a16:creationId xmlns:a16="http://schemas.microsoft.com/office/drawing/2014/main" id="{F7CF1C7A-92CB-EF11-5C2F-F9FD952CAB3A}"/>
              </a:ext>
            </a:extLst>
          </p:cNvPr>
          <p:cNvSpPr txBox="1">
            <a:spLocks/>
          </p:cNvSpPr>
          <p:nvPr/>
        </p:nvSpPr>
        <p:spPr>
          <a:xfrm>
            <a:off x="158395" y="6339624"/>
            <a:ext cx="290133" cy="531635"/>
          </a:xfrm>
          <a:prstGeom prst="rect">
            <a:avLst/>
          </a:prstGeom>
          <a:solidFill>
            <a:srgbClr val="980000"/>
          </a:solidFill>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1"/>
            <a:r>
              <a:rPr lang="ar-LB" sz="900">
                <a:solidFill>
                  <a:schemeClr val="bg1"/>
                </a:solidFill>
                <a:ea typeface="+mn-lt"/>
                <a:cs typeface="+mn-lt"/>
              </a:rPr>
              <a:t>٥ </a:t>
            </a:r>
            <a:endParaRPr lang="en-US"/>
          </a:p>
        </p:txBody>
      </p:sp>
      <p:sp>
        <p:nvSpPr>
          <p:cNvPr id="41" name="TextBox 40">
            <a:extLst>
              <a:ext uri="{FF2B5EF4-FFF2-40B4-BE49-F238E27FC236}">
                <a16:creationId xmlns:a16="http://schemas.microsoft.com/office/drawing/2014/main" id="{BBFC8F4D-4101-1EDC-EEE2-0ACA49B983F0}"/>
              </a:ext>
            </a:extLst>
          </p:cNvPr>
          <p:cNvSpPr txBox="1"/>
          <p:nvPr/>
        </p:nvSpPr>
        <p:spPr>
          <a:xfrm>
            <a:off x="358748" y="6371615"/>
            <a:ext cx="4591373" cy="430887"/>
          </a:xfrm>
          <a:prstGeom prst="rect">
            <a:avLst/>
          </a:prstGeom>
          <a:noFill/>
        </p:spPr>
        <p:txBody>
          <a:bodyPr wrap="square" lIns="91440" tIns="45720" rIns="91440" bIns="45720" anchor="t">
            <a:spAutoFit/>
          </a:bodyPr>
          <a:lstStyle/>
          <a:p>
            <a:pPr algn="r" rtl="1"/>
            <a:r>
              <a:rPr lang="ar-LB" sz="1100" b="1" noProof="0">
                <a:latin typeface="Calibri" panose="020F0502020204030204" pitchFamily="34" charset="0"/>
                <a:ea typeface="Calibri" panose="020F0502020204030204" pitchFamily="34" charset="0"/>
              </a:rPr>
              <a:t>ملاحظة: </a:t>
            </a:r>
            <a:r>
              <a:rPr lang="ar-LB" sz="1100" noProof="0">
                <a:latin typeface="Calibri" panose="020F0502020204030204" pitchFamily="34" charset="0"/>
                <a:ea typeface="Calibri" panose="020F0502020204030204" pitchFamily="34" charset="0"/>
              </a:rPr>
              <a:t>هذه الأداة توفّر إرشادات أساسية فقط، وليست بديلاً عن التقييم الإنشائي من قبل الخبراء. (على الشركاء إدراج رقم الخط الساخن أو معلومات الاتصال).</a:t>
            </a:r>
            <a:endParaRPr lang="ar-LB" noProof="0">
              <a:latin typeface="Calibri" panose="020F0502020204030204" pitchFamily="34" charset="0"/>
              <a:ea typeface="Calibri" panose="020F0502020204030204" pitchFamily="34" charset="0"/>
            </a:endParaRPr>
          </a:p>
        </p:txBody>
      </p:sp>
      <p:sp>
        <p:nvSpPr>
          <p:cNvPr id="43" name="Slide Number Placeholder 56">
            <a:extLst>
              <a:ext uri="{FF2B5EF4-FFF2-40B4-BE49-F238E27FC236}">
                <a16:creationId xmlns:a16="http://schemas.microsoft.com/office/drawing/2014/main" id="{44251DD6-8F2B-1361-5E08-7155F05B46D9}"/>
              </a:ext>
            </a:extLst>
          </p:cNvPr>
          <p:cNvSpPr txBox="1">
            <a:spLocks/>
          </p:cNvSpPr>
          <p:nvPr/>
        </p:nvSpPr>
        <p:spPr>
          <a:xfrm>
            <a:off x="5065213" y="6351169"/>
            <a:ext cx="290133" cy="531635"/>
          </a:xfrm>
          <a:prstGeom prst="rect">
            <a:avLst/>
          </a:prstGeom>
          <a:solidFill>
            <a:srgbClr val="980000"/>
          </a:solidFill>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1"/>
            <a:r>
              <a:rPr lang="ar-LB" sz="900">
                <a:solidFill>
                  <a:schemeClr val="bg1"/>
                </a:solidFill>
                <a:ea typeface="+mn-lt"/>
                <a:cs typeface="+mn-lt"/>
              </a:rPr>
              <a:t>٤ </a:t>
            </a:r>
            <a:endParaRPr lang="en-US">
              <a:solidFill>
                <a:schemeClr val="bg1"/>
              </a:solidFill>
            </a:endParaRPr>
          </a:p>
        </p:txBody>
      </p:sp>
      <p:sp>
        <p:nvSpPr>
          <p:cNvPr id="45" name="TextBox 44">
            <a:extLst>
              <a:ext uri="{FF2B5EF4-FFF2-40B4-BE49-F238E27FC236}">
                <a16:creationId xmlns:a16="http://schemas.microsoft.com/office/drawing/2014/main" id="{71406B0C-7E7D-5E85-2F61-A640C60A5DEE}"/>
              </a:ext>
            </a:extLst>
          </p:cNvPr>
          <p:cNvSpPr txBox="1"/>
          <p:nvPr/>
        </p:nvSpPr>
        <p:spPr>
          <a:xfrm>
            <a:off x="5265566" y="6383160"/>
            <a:ext cx="4591373" cy="430887"/>
          </a:xfrm>
          <a:prstGeom prst="rect">
            <a:avLst/>
          </a:prstGeom>
          <a:noFill/>
        </p:spPr>
        <p:txBody>
          <a:bodyPr wrap="square" lIns="91440" tIns="45720" rIns="91440" bIns="45720" anchor="t">
            <a:spAutoFit/>
          </a:bodyPr>
          <a:lstStyle/>
          <a:p>
            <a:pPr algn="r" rtl="1"/>
            <a:r>
              <a:rPr lang="ar-LB" sz="1100" b="1" noProof="0">
                <a:latin typeface="Calibri" panose="020F0502020204030204" pitchFamily="34" charset="0"/>
                <a:ea typeface="Calibri" panose="020F0502020204030204" pitchFamily="34" charset="0"/>
              </a:rPr>
              <a:t>ملاحظة: </a:t>
            </a:r>
            <a:r>
              <a:rPr lang="ar-LB" sz="1100" noProof="0">
                <a:latin typeface="Calibri" panose="020F0502020204030204" pitchFamily="34" charset="0"/>
                <a:ea typeface="Calibri" panose="020F0502020204030204" pitchFamily="34" charset="0"/>
              </a:rPr>
              <a:t>هذه الأداة توفّر إرشادات أساسية فقط، وليست بديلاً عن التقييم الإنشائي من قبل الخبراء. (على الشركاء إدراج رقم الخط الساخن أو معلومات الاتصال).</a:t>
            </a:r>
            <a:endParaRPr lang="ar-LB" noProof="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389939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992B9-B193-C9F6-48F2-FA3AC45862D8}"/>
            </a:ext>
          </a:extLst>
        </p:cNvPr>
        <p:cNvGrpSpPr/>
        <p:nvPr/>
      </p:nvGrpSpPr>
      <p:grpSpPr>
        <a:xfrm>
          <a:off x="0" y="0"/>
          <a:ext cx="0" cy="0"/>
          <a:chOff x="0" y="0"/>
          <a:chExt cx="0" cy="0"/>
        </a:xfrm>
      </p:grpSpPr>
      <p:cxnSp>
        <p:nvCxnSpPr>
          <p:cNvPr id="75" name="Straight Connector 74">
            <a:extLst>
              <a:ext uri="{FF2B5EF4-FFF2-40B4-BE49-F238E27FC236}">
                <a16:creationId xmlns:a16="http://schemas.microsoft.com/office/drawing/2014/main" id="{7F54602A-E928-07F4-1633-53A9B48CD49F}"/>
              </a:ext>
            </a:extLst>
          </p:cNvPr>
          <p:cNvCxnSpPr>
            <a:cxnSpLocks/>
          </p:cNvCxnSpPr>
          <p:nvPr/>
        </p:nvCxnSpPr>
        <p:spPr>
          <a:xfrm>
            <a:off x="13070" y="6336560"/>
            <a:ext cx="9900152" cy="0"/>
          </a:xfrm>
          <a:prstGeom prst="line">
            <a:avLst/>
          </a:prstGeom>
          <a:ln w="952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A21D244E-D68D-7826-8182-157E95D1FBDD}"/>
              </a:ext>
            </a:extLst>
          </p:cNvPr>
          <p:cNvCxnSpPr>
            <a:cxnSpLocks/>
          </p:cNvCxnSpPr>
          <p:nvPr/>
        </p:nvCxnSpPr>
        <p:spPr>
          <a:xfrm>
            <a:off x="4952382" y="0"/>
            <a:ext cx="0" cy="6858000"/>
          </a:xfrm>
          <a:prstGeom prst="line">
            <a:avLst/>
          </a:prstGeom>
          <a:ln w="3175"/>
        </p:spPr>
        <p:style>
          <a:lnRef idx="1">
            <a:schemeClr val="dk1"/>
          </a:lnRef>
          <a:fillRef idx="0">
            <a:schemeClr val="dk1"/>
          </a:fillRef>
          <a:effectRef idx="0">
            <a:schemeClr val="dk1"/>
          </a:effectRef>
          <a:fontRef idx="minor">
            <a:schemeClr val="tx1"/>
          </a:fontRef>
        </p:style>
      </p:cxnSp>
      <p:pic>
        <p:nvPicPr>
          <p:cNvPr id="46" name="Google Shape;62;g33a6f523f4b_13_6">
            <a:extLst>
              <a:ext uri="{FF2B5EF4-FFF2-40B4-BE49-F238E27FC236}">
                <a16:creationId xmlns:a16="http://schemas.microsoft.com/office/drawing/2014/main" id="{6EEB06E7-EBED-3E3D-3FFA-18D2F8E7E6B3}"/>
              </a:ext>
            </a:extLst>
          </p:cNvPr>
          <p:cNvPicPr preferRelativeResize="0"/>
          <p:nvPr/>
        </p:nvPicPr>
        <p:blipFill rotWithShape="1">
          <a:blip r:embed="rId4">
            <a:alphaModFix/>
          </a:blip>
          <a:srcRect t="18783" b="16998"/>
          <a:stretch/>
        </p:blipFill>
        <p:spPr>
          <a:xfrm>
            <a:off x="2849720" y="2419685"/>
            <a:ext cx="604462" cy="380033"/>
          </a:xfrm>
          <a:prstGeom prst="rect">
            <a:avLst/>
          </a:prstGeom>
          <a:noFill/>
          <a:ln>
            <a:noFill/>
          </a:ln>
        </p:spPr>
      </p:pic>
      <p:pic>
        <p:nvPicPr>
          <p:cNvPr id="47" name="Google Shape;63;g33a6f523f4b_13_6">
            <a:extLst>
              <a:ext uri="{FF2B5EF4-FFF2-40B4-BE49-F238E27FC236}">
                <a16:creationId xmlns:a16="http://schemas.microsoft.com/office/drawing/2014/main" id="{8B7E1477-CC89-36F0-22F6-B2B58618AFBB}"/>
              </a:ext>
            </a:extLst>
          </p:cNvPr>
          <p:cNvPicPr preferRelativeResize="0"/>
          <p:nvPr/>
        </p:nvPicPr>
        <p:blipFill rotWithShape="1">
          <a:blip r:embed="rId5">
            <a:alphaModFix/>
          </a:blip>
          <a:srcRect t="8895" b="11897"/>
          <a:stretch/>
        </p:blipFill>
        <p:spPr>
          <a:xfrm>
            <a:off x="243899" y="887259"/>
            <a:ext cx="595332" cy="377696"/>
          </a:xfrm>
          <a:prstGeom prst="rect">
            <a:avLst/>
          </a:prstGeom>
          <a:noFill/>
          <a:ln>
            <a:noFill/>
          </a:ln>
        </p:spPr>
      </p:pic>
      <p:pic>
        <p:nvPicPr>
          <p:cNvPr id="51" name="Google Shape;67;g33a6f523f4b_13_6">
            <a:extLst>
              <a:ext uri="{FF2B5EF4-FFF2-40B4-BE49-F238E27FC236}">
                <a16:creationId xmlns:a16="http://schemas.microsoft.com/office/drawing/2014/main" id="{F7B5581D-A424-E260-927B-3D2624D78B14}"/>
              </a:ext>
            </a:extLst>
          </p:cNvPr>
          <p:cNvPicPr preferRelativeResize="0"/>
          <p:nvPr/>
        </p:nvPicPr>
        <p:blipFill>
          <a:blip r:embed="rId6">
            <a:alphaModFix/>
          </a:blip>
          <a:stretch>
            <a:fillRect/>
          </a:stretch>
        </p:blipFill>
        <p:spPr>
          <a:xfrm rot="18000000">
            <a:off x="2595683" y="947713"/>
            <a:ext cx="825674" cy="272548"/>
          </a:xfrm>
          <a:prstGeom prst="rect">
            <a:avLst/>
          </a:prstGeom>
          <a:noFill/>
          <a:ln>
            <a:noFill/>
          </a:ln>
        </p:spPr>
      </p:pic>
      <p:sp>
        <p:nvSpPr>
          <p:cNvPr id="128" name="TextBox 127">
            <a:extLst>
              <a:ext uri="{FF2B5EF4-FFF2-40B4-BE49-F238E27FC236}">
                <a16:creationId xmlns:a16="http://schemas.microsoft.com/office/drawing/2014/main" id="{462216A0-71DD-5FAD-E9C9-F8E66D9B3A18}"/>
              </a:ext>
            </a:extLst>
          </p:cNvPr>
          <p:cNvSpPr txBox="1"/>
          <p:nvPr/>
        </p:nvSpPr>
        <p:spPr>
          <a:xfrm>
            <a:off x="2711736" y="1879637"/>
            <a:ext cx="822751" cy="307777"/>
          </a:xfrm>
          <a:prstGeom prst="rect">
            <a:avLst/>
          </a:prstGeom>
          <a:noFill/>
        </p:spPr>
        <p:txBody>
          <a:bodyPr wrap="square" lIns="91440" tIns="45720" rIns="91440" bIns="45720" anchor="t">
            <a:spAutoFit/>
          </a:bodyPr>
          <a:lstStyle/>
          <a:p>
            <a:pPr algn="r" rtl="1"/>
            <a:r>
              <a:rPr lang="ar-LB" sz="1400">
                <a:ea typeface="+mn-lt"/>
              </a:rPr>
              <a:t>١ قطعة</a:t>
            </a:r>
            <a:endParaRPr lang="en-US"/>
          </a:p>
        </p:txBody>
      </p:sp>
      <p:sp>
        <p:nvSpPr>
          <p:cNvPr id="174" name="TextBox 173">
            <a:extLst>
              <a:ext uri="{FF2B5EF4-FFF2-40B4-BE49-F238E27FC236}">
                <a16:creationId xmlns:a16="http://schemas.microsoft.com/office/drawing/2014/main" id="{FA5B6FE5-36E0-C898-FC7C-F9A09A643E86}"/>
              </a:ext>
            </a:extLst>
          </p:cNvPr>
          <p:cNvSpPr txBox="1"/>
          <p:nvPr/>
        </p:nvSpPr>
        <p:spPr>
          <a:xfrm>
            <a:off x="1931831" y="2814055"/>
            <a:ext cx="3025146" cy="369332"/>
          </a:xfrm>
          <a:prstGeom prst="rect">
            <a:avLst/>
          </a:prstGeom>
          <a:noFill/>
        </p:spPr>
        <p:txBody>
          <a:bodyPr wrap="square" lIns="91440" tIns="45720" rIns="91440" bIns="45720" anchor="t">
            <a:spAutoFit/>
          </a:bodyPr>
          <a:lstStyle/>
          <a:p>
            <a:pPr algn="r" rtl="1"/>
            <a:r>
              <a:rPr lang="ar-LB" b="1">
                <a:solidFill>
                  <a:srgbClr val="980000"/>
                </a:solidFill>
                <a:ea typeface="+mn-lt"/>
              </a:rPr>
              <a:t>المكوّنات الاختيارية</a:t>
            </a:r>
            <a:endParaRPr lang="en-US"/>
          </a:p>
        </p:txBody>
      </p:sp>
      <p:cxnSp>
        <p:nvCxnSpPr>
          <p:cNvPr id="175" name="Straight Connector 174">
            <a:extLst>
              <a:ext uri="{FF2B5EF4-FFF2-40B4-BE49-F238E27FC236}">
                <a16:creationId xmlns:a16="http://schemas.microsoft.com/office/drawing/2014/main" id="{DFBEF81E-B144-6C1B-23F0-0A5B1FFEA061}"/>
              </a:ext>
            </a:extLst>
          </p:cNvPr>
          <p:cNvCxnSpPr>
            <a:cxnSpLocks/>
          </p:cNvCxnSpPr>
          <p:nvPr/>
        </p:nvCxnSpPr>
        <p:spPr>
          <a:xfrm>
            <a:off x="2550591" y="3193008"/>
            <a:ext cx="2363423"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pic>
        <p:nvPicPr>
          <p:cNvPr id="176" name="Google Shape;72;g33a6f523f4b_13_6">
            <a:extLst>
              <a:ext uri="{FF2B5EF4-FFF2-40B4-BE49-F238E27FC236}">
                <a16:creationId xmlns:a16="http://schemas.microsoft.com/office/drawing/2014/main" id="{10DE3AEF-B5DD-BBA0-D2FA-26B70BD98913}"/>
              </a:ext>
            </a:extLst>
          </p:cNvPr>
          <p:cNvPicPr preferRelativeResize="0"/>
          <p:nvPr/>
        </p:nvPicPr>
        <p:blipFill rotWithShape="1">
          <a:blip r:embed="rId7">
            <a:alphaModFix/>
          </a:blip>
          <a:srcRect l="46728" t="26285" r="5481" b="43543"/>
          <a:stretch/>
        </p:blipFill>
        <p:spPr>
          <a:xfrm>
            <a:off x="2788358" y="4153346"/>
            <a:ext cx="599235" cy="464727"/>
          </a:xfrm>
          <a:prstGeom prst="rect">
            <a:avLst/>
          </a:prstGeom>
          <a:noFill/>
          <a:ln>
            <a:noFill/>
          </a:ln>
        </p:spPr>
      </p:pic>
      <p:sp>
        <p:nvSpPr>
          <p:cNvPr id="179" name="TextBox 178">
            <a:extLst>
              <a:ext uri="{FF2B5EF4-FFF2-40B4-BE49-F238E27FC236}">
                <a16:creationId xmlns:a16="http://schemas.microsoft.com/office/drawing/2014/main" id="{9D511632-0D14-2237-9082-E39D4B0C52EC}"/>
              </a:ext>
            </a:extLst>
          </p:cNvPr>
          <p:cNvSpPr txBox="1"/>
          <p:nvPr/>
        </p:nvSpPr>
        <p:spPr>
          <a:xfrm>
            <a:off x="2535973" y="3261378"/>
            <a:ext cx="916633" cy="307777"/>
          </a:xfrm>
          <a:prstGeom prst="rect">
            <a:avLst/>
          </a:prstGeom>
          <a:noFill/>
        </p:spPr>
        <p:txBody>
          <a:bodyPr wrap="square" lIns="91440" tIns="45720" rIns="91440" bIns="45720" anchor="t">
            <a:spAutoFit/>
          </a:bodyPr>
          <a:lstStyle/>
          <a:p>
            <a:pPr algn="r" rtl="1"/>
            <a:r>
              <a:rPr lang="ar-LB" sz="1400" dirty="0">
                <a:ea typeface="+mn-lt"/>
              </a:rPr>
              <a:t>٣٢ قطعة</a:t>
            </a:r>
            <a:endParaRPr lang="en-US" dirty="0"/>
          </a:p>
        </p:txBody>
      </p:sp>
      <p:pic>
        <p:nvPicPr>
          <p:cNvPr id="182" name="Picture 4" descr="Metal Strap 1-Inch x 33FT 0.6mm Thickness for Pipe Support Pipe Hanger Strap  Metal Strapping with Holes Black - Amazon.com">
            <a:extLst>
              <a:ext uri="{FF2B5EF4-FFF2-40B4-BE49-F238E27FC236}">
                <a16:creationId xmlns:a16="http://schemas.microsoft.com/office/drawing/2014/main" id="{D9A160FA-7DFA-BEAD-A514-A97DAA31B8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151434" y="3821162"/>
            <a:ext cx="754965" cy="7549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6D6F8E1-96A6-3523-D843-B494D8CAF9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48557" y="5322090"/>
            <a:ext cx="776455" cy="746792"/>
          </a:xfrm>
          <a:prstGeom prst="rect">
            <a:avLst/>
          </a:prstGeom>
        </p:spPr>
      </p:pic>
      <p:pic>
        <p:nvPicPr>
          <p:cNvPr id="7" name="Google Shape;61;g33a6f523f4b_13_6">
            <a:extLst>
              <a:ext uri="{FF2B5EF4-FFF2-40B4-BE49-F238E27FC236}">
                <a16:creationId xmlns:a16="http://schemas.microsoft.com/office/drawing/2014/main" id="{EE00E124-3881-F74C-8F89-2827D967EC5D}"/>
              </a:ext>
            </a:extLst>
          </p:cNvPr>
          <p:cNvPicPr preferRelativeResize="0"/>
          <p:nvPr/>
        </p:nvPicPr>
        <p:blipFill rotWithShape="1">
          <a:blip r:embed="rId10">
            <a:alphaModFix/>
          </a:blip>
          <a:srcRect l="-1420" t="1700" r="1419" b="-1700"/>
          <a:stretch/>
        </p:blipFill>
        <p:spPr>
          <a:xfrm rot="21366253">
            <a:off x="326235" y="2133329"/>
            <a:ext cx="494593" cy="484225"/>
          </a:xfrm>
          <a:prstGeom prst="rect">
            <a:avLst/>
          </a:prstGeom>
          <a:noFill/>
          <a:ln>
            <a:noFill/>
          </a:ln>
        </p:spPr>
      </p:pic>
      <p:sp>
        <p:nvSpPr>
          <p:cNvPr id="11" name="Google Shape;71;g33a6f523f4b_13_6">
            <a:extLst>
              <a:ext uri="{FF2B5EF4-FFF2-40B4-BE49-F238E27FC236}">
                <a16:creationId xmlns:a16="http://schemas.microsoft.com/office/drawing/2014/main" id="{3B70F8B1-5EE1-05F3-6C4A-9F495195381B}"/>
              </a:ext>
            </a:extLst>
          </p:cNvPr>
          <p:cNvSpPr txBox="1">
            <a:spLocks/>
          </p:cNvSpPr>
          <p:nvPr/>
        </p:nvSpPr>
        <p:spPr>
          <a:xfrm>
            <a:off x="5398688" y="6850"/>
            <a:ext cx="4281294" cy="459372"/>
          </a:xfrm>
          <a:prstGeom prst="rect">
            <a:avLst/>
          </a:prstGeom>
          <a:noFill/>
          <a:ln>
            <a:noFill/>
          </a:ln>
        </p:spPr>
        <p:txBody>
          <a:bodyPr spcFirstLastPara="1" vert="horz" wrap="square" lIns="100075" tIns="50025" rIns="100075" bIns="50025"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r>
              <a:rPr lang="ar-LB" sz="2200" b="1" dirty="0">
                <a:solidFill>
                  <a:srgbClr val="980000"/>
                </a:solidFill>
                <a:ea typeface="+mj-lt"/>
                <a:cs typeface="+mn-cs"/>
                <a:sym typeface="Play"/>
              </a:rPr>
              <a:t>مواد العزل/الإغلاق الإضافية</a:t>
            </a:r>
            <a:endParaRPr lang="en-US" b="1" dirty="0">
              <a:cs typeface="+mn-cs"/>
            </a:endParaRPr>
          </a:p>
        </p:txBody>
      </p:sp>
      <p:sp>
        <p:nvSpPr>
          <p:cNvPr id="19" name="TextBox 18">
            <a:extLst>
              <a:ext uri="{FF2B5EF4-FFF2-40B4-BE49-F238E27FC236}">
                <a16:creationId xmlns:a16="http://schemas.microsoft.com/office/drawing/2014/main" id="{F369D38E-6428-A22C-E3BC-2FC8B9589F8D}"/>
              </a:ext>
            </a:extLst>
          </p:cNvPr>
          <p:cNvSpPr txBox="1"/>
          <p:nvPr/>
        </p:nvSpPr>
        <p:spPr>
          <a:xfrm>
            <a:off x="6894705" y="1072001"/>
            <a:ext cx="3025146" cy="369332"/>
          </a:xfrm>
          <a:prstGeom prst="rect">
            <a:avLst/>
          </a:prstGeom>
          <a:noFill/>
        </p:spPr>
        <p:txBody>
          <a:bodyPr wrap="square" lIns="91440" tIns="45720" rIns="91440" bIns="45720" anchor="t">
            <a:spAutoFit/>
          </a:bodyPr>
          <a:lstStyle/>
          <a:p>
            <a:pPr algn="r" rtl="1"/>
            <a:r>
              <a:rPr lang="ar-LB" b="1">
                <a:solidFill>
                  <a:srgbClr val="980000"/>
                </a:solidFill>
                <a:ea typeface="+mn-lt"/>
              </a:rPr>
              <a:t>المكوّنات الأساسية</a:t>
            </a:r>
            <a:endParaRPr lang="en-US"/>
          </a:p>
        </p:txBody>
      </p:sp>
      <p:pic>
        <p:nvPicPr>
          <p:cNvPr id="28" name="Google Shape;64;g33a6f523f4b_13_6">
            <a:extLst>
              <a:ext uri="{FF2B5EF4-FFF2-40B4-BE49-F238E27FC236}">
                <a16:creationId xmlns:a16="http://schemas.microsoft.com/office/drawing/2014/main" id="{12E4F63B-A697-FDDD-D603-7B0A03DD80D0}"/>
              </a:ext>
            </a:extLst>
          </p:cNvPr>
          <p:cNvPicPr preferRelativeResize="0"/>
          <p:nvPr/>
        </p:nvPicPr>
        <p:blipFill rotWithShape="1">
          <a:blip r:embed="rId11">
            <a:alphaModFix/>
          </a:blip>
          <a:srcRect l="4006" t="20094" r="7348" b="21994"/>
          <a:stretch/>
        </p:blipFill>
        <p:spPr>
          <a:xfrm>
            <a:off x="5138169" y="2092552"/>
            <a:ext cx="496236" cy="411058"/>
          </a:xfrm>
          <a:prstGeom prst="rect">
            <a:avLst/>
          </a:prstGeom>
          <a:noFill/>
          <a:ln>
            <a:noFill/>
          </a:ln>
        </p:spPr>
      </p:pic>
      <p:pic>
        <p:nvPicPr>
          <p:cNvPr id="32" name="Google Shape;65;g33a6f523f4b_13_6">
            <a:extLst>
              <a:ext uri="{FF2B5EF4-FFF2-40B4-BE49-F238E27FC236}">
                <a16:creationId xmlns:a16="http://schemas.microsoft.com/office/drawing/2014/main" id="{4720138C-8C60-FB96-FA57-A13C89E0A486}"/>
              </a:ext>
            </a:extLst>
          </p:cNvPr>
          <p:cNvPicPr preferRelativeResize="0"/>
          <p:nvPr/>
        </p:nvPicPr>
        <p:blipFill>
          <a:blip r:embed="rId12">
            <a:alphaModFix/>
          </a:blip>
          <a:stretch>
            <a:fillRect/>
          </a:stretch>
        </p:blipFill>
        <p:spPr>
          <a:xfrm>
            <a:off x="7297442" y="3946456"/>
            <a:ext cx="768377" cy="393637"/>
          </a:xfrm>
          <a:prstGeom prst="rect">
            <a:avLst/>
          </a:prstGeom>
          <a:noFill/>
          <a:ln>
            <a:noFill/>
          </a:ln>
        </p:spPr>
      </p:pic>
      <p:pic>
        <p:nvPicPr>
          <p:cNvPr id="33" name="Google Shape;66;g33a6f523f4b_13_6">
            <a:extLst>
              <a:ext uri="{FF2B5EF4-FFF2-40B4-BE49-F238E27FC236}">
                <a16:creationId xmlns:a16="http://schemas.microsoft.com/office/drawing/2014/main" id="{D27646F8-E21B-CCEF-F47A-E437FFEF4FF0}"/>
              </a:ext>
            </a:extLst>
          </p:cNvPr>
          <p:cNvPicPr preferRelativeResize="0"/>
          <p:nvPr/>
        </p:nvPicPr>
        <p:blipFill rotWithShape="1">
          <a:blip r:embed="rId13">
            <a:alphaModFix/>
          </a:blip>
          <a:srcRect l="41707" t="38708" b="9507"/>
          <a:stretch/>
        </p:blipFill>
        <p:spPr>
          <a:xfrm>
            <a:off x="7412522" y="2082642"/>
            <a:ext cx="636632" cy="369332"/>
          </a:xfrm>
          <a:prstGeom prst="rect">
            <a:avLst/>
          </a:prstGeom>
          <a:noFill/>
          <a:ln>
            <a:noFill/>
          </a:ln>
        </p:spPr>
      </p:pic>
      <p:sp>
        <p:nvSpPr>
          <p:cNvPr id="34" name="TextBox 33">
            <a:extLst>
              <a:ext uri="{FF2B5EF4-FFF2-40B4-BE49-F238E27FC236}">
                <a16:creationId xmlns:a16="http://schemas.microsoft.com/office/drawing/2014/main" id="{C5419D88-7262-D3FC-F1B2-66423D624993}"/>
              </a:ext>
            </a:extLst>
          </p:cNvPr>
          <p:cNvSpPr txBox="1"/>
          <p:nvPr/>
        </p:nvSpPr>
        <p:spPr>
          <a:xfrm>
            <a:off x="7916702" y="1802348"/>
            <a:ext cx="1852405" cy="954107"/>
          </a:xfrm>
          <a:prstGeom prst="rect">
            <a:avLst/>
          </a:prstGeom>
          <a:noFill/>
        </p:spPr>
        <p:txBody>
          <a:bodyPr wrap="square" lIns="91440" tIns="45720" rIns="91440" bIns="45720" rtlCol="0" anchor="t">
            <a:spAutoFit/>
          </a:bodyPr>
          <a:lstStyle/>
          <a:p>
            <a:pPr algn="r" rtl="1"/>
            <a:r>
              <a:rPr lang="ar-LB" sz="1400" dirty="0">
                <a:solidFill>
                  <a:schemeClr val="accent1"/>
                </a:solidFill>
                <a:latin typeface="Calibri"/>
                <a:ea typeface="+mn-lt"/>
              </a:rPr>
              <a:t>٥</a:t>
            </a:r>
            <a:r>
              <a:rPr lang="ar-LB" sz="1400" noProof="0" dirty="0">
                <a:solidFill>
                  <a:schemeClr val="accent1"/>
                </a:solidFill>
                <a:latin typeface="Calibri"/>
                <a:ea typeface="+mn-lt"/>
              </a:rPr>
              <a:t> × ٢.٥ سم، مفيدة لعمل القواطع الفاصلة، وتثبيت الأغطية المشمّعة والألواح على الجدران. بطول ٢.٤ م.</a:t>
            </a:r>
          </a:p>
        </p:txBody>
      </p:sp>
      <p:sp>
        <p:nvSpPr>
          <p:cNvPr id="35" name="TextBox 34">
            <a:extLst>
              <a:ext uri="{FF2B5EF4-FFF2-40B4-BE49-F238E27FC236}">
                <a16:creationId xmlns:a16="http://schemas.microsoft.com/office/drawing/2014/main" id="{45829FFB-4152-035D-835E-6FC4832EFB22}"/>
              </a:ext>
            </a:extLst>
          </p:cNvPr>
          <p:cNvSpPr txBox="1"/>
          <p:nvPr/>
        </p:nvSpPr>
        <p:spPr>
          <a:xfrm>
            <a:off x="7472632" y="1504871"/>
            <a:ext cx="857013" cy="307777"/>
          </a:xfrm>
          <a:prstGeom prst="rect">
            <a:avLst/>
          </a:prstGeom>
          <a:noFill/>
        </p:spPr>
        <p:txBody>
          <a:bodyPr wrap="square" lIns="91440" tIns="45720" rIns="91440" bIns="45720" anchor="t">
            <a:spAutoFit/>
          </a:bodyPr>
          <a:lstStyle/>
          <a:p>
            <a:pPr algn="r" rtl="1"/>
            <a:r>
              <a:rPr lang="ar-LB" sz="1400">
                <a:ea typeface="+mn-lt"/>
              </a:rPr>
              <a:t>٢٠ قطعة</a:t>
            </a:r>
            <a:endParaRPr lang="en-US"/>
          </a:p>
        </p:txBody>
      </p:sp>
      <p:sp>
        <p:nvSpPr>
          <p:cNvPr id="36" name="TextBox 35">
            <a:extLst>
              <a:ext uri="{FF2B5EF4-FFF2-40B4-BE49-F238E27FC236}">
                <a16:creationId xmlns:a16="http://schemas.microsoft.com/office/drawing/2014/main" id="{9E52DA7F-5EF9-302A-56B5-1BB0A3B47FC5}"/>
              </a:ext>
            </a:extLst>
          </p:cNvPr>
          <p:cNvSpPr txBox="1"/>
          <p:nvPr/>
        </p:nvSpPr>
        <p:spPr>
          <a:xfrm>
            <a:off x="8094132" y="3244564"/>
            <a:ext cx="1621629" cy="1600438"/>
          </a:xfrm>
          <a:prstGeom prst="rect">
            <a:avLst/>
          </a:prstGeom>
          <a:noFill/>
        </p:spPr>
        <p:txBody>
          <a:bodyPr wrap="square" lIns="91440" tIns="45720" rIns="91440" bIns="45720" rtlCol="0" anchor="t">
            <a:spAutoFit/>
          </a:bodyPr>
          <a:lstStyle/>
          <a:p>
            <a:pPr algn="r" rtl="1"/>
            <a:r>
              <a:rPr lang="ar-LB" sz="1400">
                <a:solidFill>
                  <a:srgbClr val="0A2F41"/>
                </a:solidFill>
                <a:ea typeface="Calibri"/>
              </a:rPr>
              <a:t> </a:t>
            </a:r>
            <a:r>
              <a:rPr lang="ar-LB" sz="1400" noProof="0">
                <a:solidFill>
                  <a:srgbClr val="0A2F41"/>
                </a:solidFill>
                <a:latin typeface="Calibri"/>
                <a:ea typeface="+mn-lt"/>
              </a:rPr>
              <a:t>بلاستيك منسوج، متوفر بمقاسات ٦ × ٤ أمتار، ٥ × ٤ أمتار، أو على شكل لفة بعرض ٤ أمتار. يمكن استخدامه للأسقف والجدران وتغطية الفتحات/النوافذ.</a:t>
            </a:r>
            <a:endParaRPr lang="ar-LB" sz="1400" noProof="0">
              <a:solidFill>
                <a:srgbClr val="0A2F41"/>
              </a:solidFill>
              <a:latin typeface="Calibri"/>
              <a:ea typeface="Calibri"/>
            </a:endParaRPr>
          </a:p>
        </p:txBody>
      </p:sp>
      <p:sp>
        <p:nvSpPr>
          <p:cNvPr id="39" name="TextBox 38">
            <a:extLst>
              <a:ext uri="{FF2B5EF4-FFF2-40B4-BE49-F238E27FC236}">
                <a16:creationId xmlns:a16="http://schemas.microsoft.com/office/drawing/2014/main" id="{A9FD2843-76E7-C7EB-7483-EA181F728B6E}"/>
              </a:ext>
            </a:extLst>
          </p:cNvPr>
          <p:cNvSpPr txBox="1"/>
          <p:nvPr/>
        </p:nvSpPr>
        <p:spPr>
          <a:xfrm>
            <a:off x="5100183" y="4466001"/>
            <a:ext cx="822751" cy="307777"/>
          </a:xfrm>
          <a:prstGeom prst="rect">
            <a:avLst/>
          </a:prstGeom>
          <a:noFill/>
        </p:spPr>
        <p:txBody>
          <a:bodyPr wrap="square" lIns="91440" tIns="45720" rIns="91440" bIns="45720" anchor="t">
            <a:spAutoFit/>
          </a:bodyPr>
          <a:lstStyle/>
          <a:p>
            <a:pPr rtl="1"/>
            <a:r>
              <a:rPr lang="ar-LB" sz="1400">
                <a:ea typeface="+mn-lt"/>
              </a:rPr>
              <a:t>٠٫٢٥ كغ</a:t>
            </a:r>
            <a:endParaRPr lang="en-US"/>
          </a:p>
        </p:txBody>
      </p:sp>
      <p:sp>
        <p:nvSpPr>
          <p:cNvPr id="40" name="TextBox 39">
            <a:extLst>
              <a:ext uri="{FF2B5EF4-FFF2-40B4-BE49-F238E27FC236}">
                <a16:creationId xmlns:a16="http://schemas.microsoft.com/office/drawing/2014/main" id="{B8337532-E250-FD3B-4FD7-3597FB9A9011}"/>
              </a:ext>
            </a:extLst>
          </p:cNvPr>
          <p:cNvSpPr txBox="1"/>
          <p:nvPr/>
        </p:nvSpPr>
        <p:spPr>
          <a:xfrm>
            <a:off x="5603184" y="1848812"/>
            <a:ext cx="1591260" cy="1169551"/>
          </a:xfrm>
          <a:prstGeom prst="rect">
            <a:avLst/>
          </a:prstGeom>
          <a:noFill/>
        </p:spPr>
        <p:txBody>
          <a:bodyPr wrap="square" lIns="91440" tIns="45720" rIns="91440" bIns="45720" rtlCol="0" anchor="t">
            <a:spAutoFit/>
          </a:bodyPr>
          <a:lstStyle/>
          <a:p>
            <a:pPr algn="r" rtl="1"/>
            <a:r>
              <a:rPr lang="ar-LB" sz="1400">
                <a:solidFill>
                  <a:srgbClr val="0A2F41"/>
                </a:solidFill>
                <a:latin typeface="Aptos"/>
                <a:ea typeface="Calibri"/>
              </a:rPr>
              <a:t>للتوصيلات الخشبية</a:t>
            </a:r>
            <a:r>
              <a:rPr lang="ar-LB" sz="1400" noProof="0">
                <a:solidFill>
                  <a:srgbClr val="0A2F41"/>
                </a:solidFill>
                <a:latin typeface="Aptos"/>
                <a:ea typeface="Calibri"/>
              </a:rPr>
              <a:t>. </a:t>
            </a:r>
            <a:r>
              <a:rPr lang="ar-LB" sz="1400">
                <a:solidFill>
                  <a:srgbClr val="0A2F41"/>
                </a:solidFill>
                <a:latin typeface="Aptos"/>
                <a:ea typeface="Calibri"/>
              </a:rPr>
              <a:t>تُستخدم في صنع الإطارات وتثبيت الألواح/الدعائم المغطية</a:t>
            </a:r>
          </a:p>
          <a:p>
            <a:pPr algn="r" rtl="1"/>
            <a:endParaRPr lang="ar-LB" sz="1400" noProof="0">
              <a:solidFill>
                <a:srgbClr val="0A2F41"/>
              </a:solidFill>
              <a:latin typeface="Calibri"/>
              <a:ea typeface="Calibri"/>
            </a:endParaRPr>
          </a:p>
        </p:txBody>
      </p:sp>
      <p:pic>
        <p:nvPicPr>
          <p:cNvPr id="42" name="Google Shape;64;g33a6f523f4b_13_6">
            <a:extLst>
              <a:ext uri="{FF2B5EF4-FFF2-40B4-BE49-F238E27FC236}">
                <a16:creationId xmlns:a16="http://schemas.microsoft.com/office/drawing/2014/main" id="{90256BCD-0363-3DE2-B254-D6B807186A7F}"/>
              </a:ext>
            </a:extLst>
          </p:cNvPr>
          <p:cNvPicPr preferRelativeResize="0"/>
          <p:nvPr/>
        </p:nvPicPr>
        <p:blipFill rotWithShape="1">
          <a:blip r:embed="rId11">
            <a:alphaModFix/>
          </a:blip>
          <a:srcRect l="4006" t="20094" r="7348" b="21994"/>
          <a:stretch/>
        </p:blipFill>
        <p:spPr>
          <a:xfrm>
            <a:off x="5059312" y="3594788"/>
            <a:ext cx="642663" cy="411058"/>
          </a:xfrm>
          <a:prstGeom prst="rect">
            <a:avLst/>
          </a:prstGeom>
          <a:noFill/>
          <a:ln>
            <a:noFill/>
          </a:ln>
        </p:spPr>
      </p:pic>
      <p:sp>
        <p:nvSpPr>
          <p:cNvPr id="43" name="TextBox 42">
            <a:extLst>
              <a:ext uri="{FF2B5EF4-FFF2-40B4-BE49-F238E27FC236}">
                <a16:creationId xmlns:a16="http://schemas.microsoft.com/office/drawing/2014/main" id="{B891A2FE-2292-7D65-2D46-B9277508EE1A}"/>
              </a:ext>
            </a:extLst>
          </p:cNvPr>
          <p:cNvSpPr txBox="1"/>
          <p:nvPr/>
        </p:nvSpPr>
        <p:spPr>
          <a:xfrm>
            <a:off x="5067583" y="2911951"/>
            <a:ext cx="806906" cy="307777"/>
          </a:xfrm>
          <a:prstGeom prst="rect">
            <a:avLst/>
          </a:prstGeom>
          <a:noFill/>
        </p:spPr>
        <p:txBody>
          <a:bodyPr wrap="square" lIns="91440" tIns="45720" rIns="91440" bIns="45720" anchor="t">
            <a:spAutoFit/>
          </a:bodyPr>
          <a:lstStyle/>
          <a:p>
            <a:pPr rtl="1"/>
            <a:r>
              <a:rPr lang="ar-LB" sz="1400">
                <a:latin typeface="Calibri"/>
                <a:ea typeface="+mn-lt"/>
              </a:rPr>
              <a:t>٠٫٥ كغ</a:t>
            </a:r>
            <a:endParaRPr lang="en-US">
              <a:latin typeface="Calibri"/>
              <a:ea typeface="Calibri"/>
            </a:endParaRPr>
          </a:p>
        </p:txBody>
      </p:sp>
      <p:cxnSp>
        <p:nvCxnSpPr>
          <p:cNvPr id="44" name="Straight Connector 43">
            <a:extLst>
              <a:ext uri="{FF2B5EF4-FFF2-40B4-BE49-F238E27FC236}">
                <a16:creationId xmlns:a16="http://schemas.microsoft.com/office/drawing/2014/main" id="{D14E1991-AE4C-F35A-3210-41C88BC6176A}"/>
              </a:ext>
            </a:extLst>
          </p:cNvPr>
          <p:cNvCxnSpPr>
            <a:cxnSpLocks/>
          </p:cNvCxnSpPr>
          <p:nvPr/>
        </p:nvCxnSpPr>
        <p:spPr>
          <a:xfrm flipV="1">
            <a:off x="7680234" y="1792046"/>
            <a:ext cx="2238342" cy="9538"/>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2579A42C-702F-9894-3B35-518E8F6F1DC7}"/>
              </a:ext>
            </a:extLst>
          </p:cNvPr>
          <p:cNvCxnSpPr>
            <a:cxnSpLocks/>
          </p:cNvCxnSpPr>
          <p:nvPr/>
        </p:nvCxnSpPr>
        <p:spPr>
          <a:xfrm>
            <a:off x="7523892" y="1432775"/>
            <a:ext cx="2397998"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7DD34145-DE6E-2649-D43C-F728FD7E2B62}"/>
              </a:ext>
            </a:extLst>
          </p:cNvPr>
          <p:cNvSpPr txBox="1"/>
          <p:nvPr/>
        </p:nvSpPr>
        <p:spPr>
          <a:xfrm>
            <a:off x="5278360" y="669960"/>
            <a:ext cx="4483500" cy="5232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just">
              <a:defRPr sz="1400" b="1">
                <a:solidFill>
                  <a:schemeClr val="accent1"/>
                </a:solidFill>
                <a:latin typeface="Calibri" panose="020F0502020204030204" pitchFamily="34" charset="0"/>
                <a:ea typeface="Calibri" panose="020F0502020204030204" pitchFamily="34" charset="0"/>
                <a:cs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rtl="1"/>
            <a:r>
              <a:rPr lang="ar-LB" b="0" noProof="0" dirty="0">
                <a:latin typeface="Calibri"/>
                <a:ea typeface="Calibri"/>
                <a:cs typeface="+mn-cs"/>
              </a:rPr>
              <a:t>تُوصى باستخدام هذه المواد في أعمال الإصلاحات الطارئة. ويُشجَّع الشركاء على تعديل الكميات المذكورة أدناه استناداً إلى المواد والموارد المتوفرة لديهم.</a:t>
            </a:r>
            <a:endParaRPr lang="ar-LB" noProof="0" dirty="0">
              <a:latin typeface="Calibri"/>
              <a:ea typeface="Calibri"/>
              <a:cs typeface="+mn-cs"/>
            </a:endParaRPr>
          </a:p>
          <a:p>
            <a:pPr algn="r" rtl="1"/>
            <a:endParaRPr lang="ar-LB" sz="1200" b="0" i="1" noProof="0" dirty="0">
              <a:cs typeface="+mn-cs"/>
            </a:endParaRPr>
          </a:p>
        </p:txBody>
      </p:sp>
      <p:pic>
        <p:nvPicPr>
          <p:cNvPr id="64" name="Picture 63" descr="Extra Large Head Clout Nail Pack 30mm | Toolstation">
            <a:extLst>
              <a:ext uri="{FF2B5EF4-FFF2-40B4-BE49-F238E27FC236}">
                <a16:creationId xmlns:a16="http://schemas.microsoft.com/office/drawing/2014/main" id="{A207FA4A-F7DE-E659-F2D6-C36AACF869EC}"/>
              </a:ext>
            </a:extLst>
          </p:cNvPr>
          <p:cNvPicPr>
            <a:picLocks noChangeAspect="1"/>
          </p:cNvPicPr>
          <p:nvPr/>
        </p:nvPicPr>
        <p:blipFill>
          <a:blip r:embed="rId14"/>
          <a:stretch>
            <a:fillRect/>
          </a:stretch>
        </p:blipFill>
        <p:spPr>
          <a:xfrm>
            <a:off x="5133396" y="5049861"/>
            <a:ext cx="617149" cy="616870"/>
          </a:xfrm>
          <a:prstGeom prst="rect">
            <a:avLst/>
          </a:prstGeom>
        </p:spPr>
      </p:pic>
      <p:pic>
        <p:nvPicPr>
          <p:cNvPr id="69" name="Google Shape;68;g33a6f523f4b_13_6">
            <a:extLst>
              <a:ext uri="{FF2B5EF4-FFF2-40B4-BE49-F238E27FC236}">
                <a16:creationId xmlns:a16="http://schemas.microsoft.com/office/drawing/2014/main" id="{5F51F1BC-1677-2360-0440-0E75B3F44862}"/>
              </a:ext>
            </a:extLst>
          </p:cNvPr>
          <p:cNvPicPr preferRelativeResize="0"/>
          <p:nvPr/>
        </p:nvPicPr>
        <p:blipFill>
          <a:blip r:embed="rId15">
            <a:alphaModFix/>
          </a:blip>
          <a:stretch>
            <a:fillRect/>
          </a:stretch>
        </p:blipFill>
        <p:spPr>
          <a:xfrm>
            <a:off x="7519305" y="5496843"/>
            <a:ext cx="524029" cy="524028"/>
          </a:xfrm>
          <a:prstGeom prst="rect">
            <a:avLst/>
          </a:prstGeom>
          <a:noFill/>
          <a:ln>
            <a:noFill/>
          </a:ln>
        </p:spPr>
      </p:pic>
      <p:sp>
        <p:nvSpPr>
          <p:cNvPr id="70" name="TextBox 69">
            <a:extLst>
              <a:ext uri="{FF2B5EF4-FFF2-40B4-BE49-F238E27FC236}">
                <a16:creationId xmlns:a16="http://schemas.microsoft.com/office/drawing/2014/main" id="{519ED447-2CD1-1BD8-7E0C-F3FE296277B1}"/>
              </a:ext>
            </a:extLst>
          </p:cNvPr>
          <p:cNvSpPr txBox="1"/>
          <p:nvPr/>
        </p:nvSpPr>
        <p:spPr>
          <a:xfrm>
            <a:off x="8168771" y="5300967"/>
            <a:ext cx="1587033" cy="954107"/>
          </a:xfrm>
          <a:prstGeom prst="rect">
            <a:avLst/>
          </a:prstGeom>
          <a:noFill/>
        </p:spPr>
        <p:txBody>
          <a:bodyPr wrap="square" lIns="91440" tIns="45720" rIns="91440" bIns="45720" rtlCol="0" anchor="t">
            <a:spAutoFit/>
          </a:bodyPr>
          <a:lstStyle/>
          <a:p>
            <a:pPr algn="r" rtl="1"/>
            <a:r>
              <a:rPr lang="ar-LB" sz="1400">
                <a:solidFill>
                  <a:srgbClr val="0A2F41"/>
                </a:solidFill>
                <a:latin typeface="Calibri"/>
                <a:ea typeface="+mn-lt"/>
              </a:rPr>
              <a:t>سُمك</a:t>
            </a:r>
            <a:r>
              <a:rPr lang="ar-LB" sz="1400" noProof="0">
                <a:solidFill>
                  <a:srgbClr val="0A2F41"/>
                </a:solidFill>
                <a:latin typeface="Calibri"/>
                <a:ea typeface="+mn-lt"/>
              </a:rPr>
              <a:t> 0.3 ملم، وتكفي اللفة حتى 50 </a:t>
            </a:r>
            <a:r>
              <a:rPr lang="ar-LB" sz="1400">
                <a:solidFill>
                  <a:srgbClr val="0A2F41"/>
                </a:solidFill>
                <a:latin typeface="Calibri"/>
                <a:ea typeface="+mn-lt"/>
              </a:rPr>
              <a:t>مترًا</a:t>
            </a:r>
            <a:r>
              <a:rPr lang="ar-LB" sz="1400" noProof="0">
                <a:solidFill>
                  <a:srgbClr val="0A2F41"/>
                </a:solidFill>
                <a:latin typeface="Calibri"/>
                <a:ea typeface="+mn-lt"/>
              </a:rPr>
              <a:t> مربعًا لكل مأوى. الحد الأدنى للعرض 4 أمتار.</a:t>
            </a:r>
          </a:p>
        </p:txBody>
      </p:sp>
      <p:sp>
        <p:nvSpPr>
          <p:cNvPr id="72" name="TextBox 71">
            <a:extLst>
              <a:ext uri="{FF2B5EF4-FFF2-40B4-BE49-F238E27FC236}">
                <a16:creationId xmlns:a16="http://schemas.microsoft.com/office/drawing/2014/main" id="{28FF8D69-24BC-93F1-93D5-8995D26B388F}"/>
              </a:ext>
            </a:extLst>
          </p:cNvPr>
          <p:cNvSpPr txBox="1"/>
          <p:nvPr/>
        </p:nvSpPr>
        <p:spPr>
          <a:xfrm>
            <a:off x="7323510" y="4888496"/>
            <a:ext cx="822751" cy="307777"/>
          </a:xfrm>
          <a:prstGeom prst="rect">
            <a:avLst/>
          </a:prstGeom>
          <a:noFill/>
        </p:spPr>
        <p:txBody>
          <a:bodyPr wrap="square" lIns="91440" tIns="45720" rIns="91440" bIns="45720" anchor="t">
            <a:spAutoFit/>
          </a:bodyPr>
          <a:lstStyle/>
          <a:p>
            <a:pPr algn="r" rtl="1"/>
            <a:r>
              <a:rPr lang="ar-LB" sz="1400">
                <a:ea typeface="+mn-lt"/>
              </a:rPr>
              <a:t>١ لفة</a:t>
            </a:r>
            <a:endParaRPr lang="en-US"/>
          </a:p>
        </p:txBody>
      </p:sp>
      <p:cxnSp>
        <p:nvCxnSpPr>
          <p:cNvPr id="77" name="Straight Connector 76">
            <a:extLst>
              <a:ext uri="{FF2B5EF4-FFF2-40B4-BE49-F238E27FC236}">
                <a16:creationId xmlns:a16="http://schemas.microsoft.com/office/drawing/2014/main" id="{053C1BDA-0D3F-8857-638C-B6AB906282EA}"/>
              </a:ext>
            </a:extLst>
          </p:cNvPr>
          <p:cNvCxnSpPr>
            <a:cxnSpLocks/>
          </p:cNvCxnSpPr>
          <p:nvPr/>
        </p:nvCxnSpPr>
        <p:spPr>
          <a:xfrm>
            <a:off x="5062734" y="1832851"/>
            <a:ext cx="2123932" cy="0"/>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EBD61212-B14A-E77A-DB66-B730C08104EC}"/>
              </a:ext>
            </a:extLst>
          </p:cNvPr>
          <p:cNvCxnSpPr>
            <a:cxnSpLocks/>
          </p:cNvCxnSpPr>
          <p:nvPr/>
        </p:nvCxnSpPr>
        <p:spPr>
          <a:xfrm>
            <a:off x="7698165" y="3224827"/>
            <a:ext cx="2228808" cy="0"/>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35BDD403-AC14-449C-5B2E-EEA31DCE6B4F}"/>
              </a:ext>
            </a:extLst>
          </p:cNvPr>
          <p:cNvCxnSpPr>
            <a:cxnSpLocks/>
          </p:cNvCxnSpPr>
          <p:nvPr/>
        </p:nvCxnSpPr>
        <p:spPr>
          <a:xfrm>
            <a:off x="5069700" y="3241605"/>
            <a:ext cx="2123932" cy="0"/>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F3F0B7EF-83D2-D202-C6A6-3AB9F8C444A7}"/>
              </a:ext>
            </a:extLst>
          </p:cNvPr>
          <p:cNvCxnSpPr>
            <a:cxnSpLocks/>
          </p:cNvCxnSpPr>
          <p:nvPr/>
        </p:nvCxnSpPr>
        <p:spPr>
          <a:xfrm>
            <a:off x="5098063" y="4996403"/>
            <a:ext cx="2123932" cy="0"/>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BD7F5031-4CF7-E5D1-2059-36E7AE67E8E2}"/>
              </a:ext>
            </a:extLst>
          </p:cNvPr>
          <p:cNvCxnSpPr>
            <a:cxnSpLocks/>
          </p:cNvCxnSpPr>
          <p:nvPr/>
        </p:nvCxnSpPr>
        <p:spPr>
          <a:xfrm>
            <a:off x="7687737" y="5204223"/>
            <a:ext cx="2228808" cy="28614"/>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F343AF6C-6BB4-A239-33E2-26208B11CCD5}"/>
              </a:ext>
            </a:extLst>
          </p:cNvPr>
          <p:cNvSpPr txBox="1"/>
          <p:nvPr/>
        </p:nvSpPr>
        <p:spPr>
          <a:xfrm>
            <a:off x="8133586" y="4880016"/>
            <a:ext cx="1587033" cy="307777"/>
          </a:xfrm>
          <a:prstGeom prst="rect">
            <a:avLst/>
          </a:prstGeom>
          <a:noFill/>
        </p:spPr>
        <p:txBody>
          <a:bodyPr wrap="square" lIns="91440" tIns="45720" rIns="91440" bIns="45720" rtlCol="0" anchor="t">
            <a:spAutoFit/>
          </a:bodyPr>
          <a:lstStyle/>
          <a:p>
            <a:pPr algn="r" rtl="1"/>
            <a:r>
              <a:rPr lang="ar-LB" sz="1400" b="1" noProof="0" dirty="0">
                <a:solidFill>
                  <a:schemeClr val="accent1"/>
                </a:solidFill>
                <a:latin typeface="Aptos"/>
                <a:ea typeface="Calibri"/>
              </a:rPr>
              <a:t>غلاف بلاستيكي</a:t>
            </a:r>
            <a:endParaRPr lang="ar-LB" sz="1400" b="1" noProof="0" dirty="0">
              <a:solidFill>
                <a:schemeClr val="accent1"/>
              </a:solidFill>
              <a:latin typeface="Calibri"/>
              <a:ea typeface="+mn-lt"/>
            </a:endParaRPr>
          </a:p>
        </p:txBody>
      </p:sp>
      <p:sp>
        <p:nvSpPr>
          <p:cNvPr id="3" name="TextBox 2">
            <a:extLst>
              <a:ext uri="{FF2B5EF4-FFF2-40B4-BE49-F238E27FC236}">
                <a16:creationId xmlns:a16="http://schemas.microsoft.com/office/drawing/2014/main" id="{D2C31F79-4133-DB82-6D1C-69293F466FD0}"/>
              </a:ext>
            </a:extLst>
          </p:cNvPr>
          <p:cNvSpPr txBox="1"/>
          <p:nvPr/>
        </p:nvSpPr>
        <p:spPr>
          <a:xfrm>
            <a:off x="8069374" y="2900621"/>
            <a:ext cx="1600775" cy="307777"/>
          </a:xfrm>
          <a:prstGeom prst="rect">
            <a:avLst/>
          </a:prstGeom>
          <a:noFill/>
        </p:spPr>
        <p:txBody>
          <a:bodyPr wrap="square" lIns="91440" tIns="45720" rIns="91440" bIns="45720" rtlCol="0" anchor="t">
            <a:spAutoFit/>
          </a:bodyPr>
          <a:lstStyle/>
          <a:p>
            <a:pPr algn="r" rtl="1"/>
            <a:r>
              <a:rPr lang="ar-LB" sz="1400" b="1">
                <a:solidFill>
                  <a:schemeClr val="accent1"/>
                </a:solidFill>
                <a:ea typeface="Calibri"/>
              </a:rPr>
              <a:t>شادر مشمع </a:t>
            </a:r>
            <a:endParaRPr lang="ar-LB" sz="1400" b="1" noProof="0">
              <a:solidFill>
                <a:schemeClr val="accent1"/>
              </a:solidFill>
              <a:latin typeface="Calibri"/>
              <a:ea typeface="Calibri"/>
            </a:endParaRPr>
          </a:p>
        </p:txBody>
      </p:sp>
      <p:sp>
        <p:nvSpPr>
          <p:cNvPr id="12" name="TextBox 11">
            <a:extLst>
              <a:ext uri="{FF2B5EF4-FFF2-40B4-BE49-F238E27FC236}">
                <a16:creationId xmlns:a16="http://schemas.microsoft.com/office/drawing/2014/main" id="{F0B7C74D-544B-9AF6-2CE9-30B3ED55EDD8}"/>
              </a:ext>
            </a:extLst>
          </p:cNvPr>
          <p:cNvSpPr txBox="1"/>
          <p:nvPr/>
        </p:nvSpPr>
        <p:spPr>
          <a:xfrm>
            <a:off x="5631777" y="3245425"/>
            <a:ext cx="1591260" cy="1169551"/>
          </a:xfrm>
          <a:prstGeom prst="rect">
            <a:avLst/>
          </a:prstGeom>
          <a:noFill/>
        </p:spPr>
        <p:txBody>
          <a:bodyPr wrap="square" lIns="91440" tIns="45720" rIns="91440" bIns="45720" rtlCol="0" anchor="t">
            <a:spAutoFit/>
          </a:bodyPr>
          <a:lstStyle/>
          <a:p>
            <a:pPr algn="r" rtl="1"/>
            <a:r>
              <a:rPr lang="ar-LB" sz="1400">
                <a:solidFill>
                  <a:srgbClr val="0A2F41"/>
                </a:solidFill>
                <a:latin typeface="Aptos"/>
                <a:ea typeface="Calibri"/>
              </a:rPr>
              <a:t>للتوصيلات الخشبية</a:t>
            </a:r>
            <a:r>
              <a:rPr lang="ar-LB" sz="1400" noProof="0">
                <a:solidFill>
                  <a:srgbClr val="0A2F41"/>
                </a:solidFill>
                <a:latin typeface="Aptos"/>
                <a:ea typeface="Calibri"/>
              </a:rPr>
              <a:t>. </a:t>
            </a:r>
            <a:r>
              <a:rPr lang="ar-LB" sz="1400">
                <a:solidFill>
                  <a:srgbClr val="0A2F41"/>
                </a:solidFill>
                <a:latin typeface="Aptos"/>
                <a:ea typeface="Calibri"/>
              </a:rPr>
              <a:t>تُستخدم في صنع الإطارات وتثبيت الألواح/الدعائم المغطية</a:t>
            </a:r>
          </a:p>
          <a:p>
            <a:pPr algn="r" rtl="1"/>
            <a:endParaRPr lang="ar-LB" sz="1400" noProof="0">
              <a:solidFill>
                <a:srgbClr val="0A2F41"/>
              </a:solidFill>
              <a:latin typeface="Calibri"/>
              <a:ea typeface="Calibri"/>
            </a:endParaRPr>
          </a:p>
        </p:txBody>
      </p:sp>
      <p:sp>
        <p:nvSpPr>
          <p:cNvPr id="13" name="TextBox 12">
            <a:extLst>
              <a:ext uri="{FF2B5EF4-FFF2-40B4-BE49-F238E27FC236}">
                <a16:creationId xmlns:a16="http://schemas.microsoft.com/office/drawing/2014/main" id="{CD9C54A0-49B9-B16D-CE62-C5922AF6BED2}"/>
              </a:ext>
            </a:extLst>
          </p:cNvPr>
          <p:cNvSpPr txBox="1"/>
          <p:nvPr/>
        </p:nvSpPr>
        <p:spPr>
          <a:xfrm>
            <a:off x="5691639" y="4996403"/>
            <a:ext cx="1591260" cy="1169551"/>
          </a:xfrm>
          <a:prstGeom prst="rect">
            <a:avLst/>
          </a:prstGeom>
          <a:noFill/>
        </p:spPr>
        <p:txBody>
          <a:bodyPr wrap="square" lIns="91440" tIns="45720" rIns="91440" bIns="45720" rtlCol="0" anchor="t">
            <a:spAutoFit/>
          </a:bodyPr>
          <a:lstStyle/>
          <a:p>
            <a:pPr algn="r" rtl="1"/>
            <a:r>
              <a:rPr lang="ar-LB" sz="1400">
                <a:solidFill>
                  <a:srgbClr val="0A2F41"/>
                </a:solidFill>
                <a:latin typeface="Aptos"/>
                <a:ea typeface="Calibri"/>
              </a:rPr>
              <a:t>للتوصيلات الخشبية</a:t>
            </a:r>
            <a:r>
              <a:rPr lang="ar-LB" sz="1400" noProof="0">
                <a:solidFill>
                  <a:srgbClr val="0A2F41"/>
                </a:solidFill>
                <a:latin typeface="Aptos"/>
                <a:ea typeface="Calibri"/>
              </a:rPr>
              <a:t>. </a:t>
            </a:r>
            <a:r>
              <a:rPr lang="ar-LB" sz="1400">
                <a:solidFill>
                  <a:srgbClr val="0A2F41"/>
                </a:solidFill>
                <a:latin typeface="Aptos"/>
                <a:ea typeface="Calibri"/>
              </a:rPr>
              <a:t>تُستخدم في صنع الإطارات وتثبيت الألواح/الدعائم المغطية</a:t>
            </a:r>
          </a:p>
          <a:p>
            <a:pPr algn="r" rtl="1"/>
            <a:endParaRPr lang="ar-LB" sz="1400" noProof="0">
              <a:solidFill>
                <a:srgbClr val="0A2F41"/>
              </a:solidFill>
              <a:latin typeface="Calibri"/>
              <a:ea typeface="Calibri"/>
            </a:endParaRPr>
          </a:p>
        </p:txBody>
      </p:sp>
      <p:sp>
        <p:nvSpPr>
          <p:cNvPr id="14" name="TextBox 13">
            <a:extLst>
              <a:ext uri="{FF2B5EF4-FFF2-40B4-BE49-F238E27FC236}">
                <a16:creationId xmlns:a16="http://schemas.microsoft.com/office/drawing/2014/main" id="{1AACB07F-6A95-DDF7-E0A6-7DC240026FAE}"/>
              </a:ext>
            </a:extLst>
          </p:cNvPr>
          <p:cNvSpPr txBox="1"/>
          <p:nvPr/>
        </p:nvSpPr>
        <p:spPr>
          <a:xfrm>
            <a:off x="5708583" y="2939839"/>
            <a:ext cx="1450206" cy="2455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rtl="1">
              <a:lnSpc>
                <a:spcPts val="1109"/>
              </a:lnSpc>
            </a:pPr>
            <a:r>
              <a:rPr lang="ar-LB" sz="1400" b="1">
                <a:solidFill>
                  <a:schemeClr val="accent1"/>
                </a:solidFill>
                <a:latin typeface="Calibri"/>
                <a:ea typeface="Calibri"/>
              </a:rPr>
              <a:t>مسامير 75 ملم</a:t>
            </a:r>
            <a:r>
              <a:rPr lang="ar-LB" sz="1400">
                <a:solidFill>
                  <a:schemeClr val="accent1"/>
                </a:solidFill>
                <a:latin typeface="Calibri"/>
                <a:ea typeface="Calibri"/>
              </a:rPr>
              <a:t>​</a:t>
            </a:r>
          </a:p>
        </p:txBody>
      </p:sp>
      <p:sp>
        <p:nvSpPr>
          <p:cNvPr id="17" name="TextBox 16">
            <a:extLst>
              <a:ext uri="{FF2B5EF4-FFF2-40B4-BE49-F238E27FC236}">
                <a16:creationId xmlns:a16="http://schemas.microsoft.com/office/drawing/2014/main" id="{B4AE399C-4AE4-26C2-DA65-28E85D9D86CE}"/>
              </a:ext>
            </a:extLst>
          </p:cNvPr>
          <p:cNvSpPr txBox="1"/>
          <p:nvPr/>
        </p:nvSpPr>
        <p:spPr>
          <a:xfrm>
            <a:off x="5643275" y="1574492"/>
            <a:ext cx="1533625" cy="3481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rtl="1">
              <a:lnSpc>
                <a:spcPts val="792"/>
              </a:lnSpc>
            </a:pPr>
            <a:r>
              <a:rPr lang="ar-LB" sz="1400" b="1" dirty="0">
                <a:solidFill>
                  <a:schemeClr val="accent1"/>
                </a:solidFill>
                <a:latin typeface="Calibri"/>
                <a:ea typeface="Calibri"/>
              </a:rPr>
              <a:t>مسامير بطول ٥٠ ملم</a:t>
            </a:r>
            <a:r>
              <a:rPr lang="en-US" sz="1400" b="1" dirty="0">
                <a:solidFill>
                  <a:schemeClr val="accent1"/>
                </a:solidFill>
                <a:latin typeface="Calibri"/>
                <a:ea typeface="Calibri"/>
              </a:rPr>
              <a:t> </a:t>
            </a:r>
          </a:p>
          <a:p>
            <a:pPr algn="r" rtl="1">
              <a:lnSpc>
                <a:spcPts val="1109"/>
              </a:lnSpc>
            </a:pPr>
            <a:endParaRPr lang="ar-LB" sz="1400" dirty="0">
              <a:latin typeface="Calibri"/>
              <a:ea typeface="Calibri"/>
            </a:endParaRPr>
          </a:p>
        </p:txBody>
      </p:sp>
      <p:sp>
        <p:nvSpPr>
          <p:cNvPr id="18" name="TextBox 17">
            <a:extLst>
              <a:ext uri="{FF2B5EF4-FFF2-40B4-BE49-F238E27FC236}">
                <a16:creationId xmlns:a16="http://schemas.microsoft.com/office/drawing/2014/main" id="{4CA62C63-B37A-4E3C-B9BD-3009C390C9AA}"/>
              </a:ext>
            </a:extLst>
          </p:cNvPr>
          <p:cNvSpPr txBox="1"/>
          <p:nvPr/>
        </p:nvSpPr>
        <p:spPr>
          <a:xfrm>
            <a:off x="5622419" y="4503214"/>
            <a:ext cx="1606617" cy="778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rtl="1"/>
            <a:r>
              <a:rPr lang="ar-LB" sz="1400" b="1" dirty="0">
                <a:solidFill>
                  <a:schemeClr val="accent1"/>
                </a:solidFill>
                <a:latin typeface="Aptos"/>
                <a:ea typeface="Calibri"/>
              </a:rPr>
              <a:t>مسامير عريضة الرأس</a:t>
            </a:r>
            <a:endParaRPr lang="ar-LB" sz="1400" dirty="0">
              <a:solidFill>
                <a:schemeClr val="accent1"/>
              </a:solidFill>
              <a:latin typeface="Aptos"/>
              <a:ea typeface="Calibri"/>
            </a:endParaRPr>
          </a:p>
          <a:p>
            <a:pPr algn="r" rtl="1"/>
            <a:r>
              <a:rPr lang="ar-LB" sz="1400" b="1" dirty="0">
                <a:solidFill>
                  <a:schemeClr val="accent1"/>
                </a:solidFill>
                <a:latin typeface="Aptos"/>
                <a:ea typeface="Calibri"/>
              </a:rPr>
              <a:t> بطول 40 ملم</a:t>
            </a:r>
            <a:endParaRPr lang="ar-LB" sz="1400" dirty="0">
              <a:solidFill>
                <a:schemeClr val="accent1"/>
              </a:solidFill>
              <a:latin typeface="Aptos"/>
              <a:ea typeface="Calibri"/>
            </a:endParaRPr>
          </a:p>
          <a:p>
            <a:pPr algn="r" rtl="1">
              <a:lnSpc>
                <a:spcPts val="792"/>
              </a:lnSpc>
            </a:pPr>
            <a:endParaRPr lang="en-US" sz="1400" b="1" dirty="0">
              <a:latin typeface="Calibri"/>
              <a:ea typeface="Calibri"/>
            </a:endParaRPr>
          </a:p>
          <a:p>
            <a:pPr algn="r" rtl="1">
              <a:lnSpc>
                <a:spcPts val="1109"/>
              </a:lnSpc>
            </a:pPr>
            <a:endParaRPr lang="ar-LB" sz="1400" dirty="0">
              <a:latin typeface="Calibri"/>
              <a:ea typeface="Calibri"/>
            </a:endParaRPr>
          </a:p>
        </p:txBody>
      </p:sp>
      <p:sp>
        <p:nvSpPr>
          <p:cNvPr id="21" name="TextBox 20">
            <a:extLst>
              <a:ext uri="{FF2B5EF4-FFF2-40B4-BE49-F238E27FC236}">
                <a16:creationId xmlns:a16="http://schemas.microsoft.com/office/drawing/2014/main" id="{A2439DC3-E1A9-4FB6-77A3-CEA573B086DF}"/>
              </a:ext>
            </a:extLst>
          </p:cNvPr>
          <p:cNvSpPr txBox="1"/>
          <p:nvPr/>
        </p:nvSpPr>
        <p:spPr>
          <a:xfrm>
            <a:off x="3245405" y="482603"/>
            <a:ext cx="1621629" cy="1384995"/>
          </a:xfrm>
          <a:prstGeom prst="rect">
            <a:avLst/>
          </a:prstGeom>
          <a:noFill/>
        </p:spPr>
        <p:txBody>
          <a:bodyPr wrap="square" lIns="91440" tIns="45720" rIns="91440" bIns="45720" rtlCol="0" anchor="t">
            <a:spAutoFit/>
          </a:bodyPr>
          <a:lstStyle/>
          <a:p>
            <a:pPr algn="r" rtl="1"/>
            <a:r>
              <a:rPr lang="ar-LB" sz="1400" dirty="0">
                <a:solidFill>
                  <a:srgbClr val="000000"/>
                </a:solidFill>
                <a:ea typeface="Calibri"/>
              </a:rPr>
              <a:t>الطول</a:t>
            </a:r>
            <a:r>
              <a:rPr lang="ar-LB" sz="1400" dirty="0">
                <a:solidFill>
                  <a:srgbClr val="000000"/>
                </a:solidFill>
                <a:latin typeface="Aptos"/>
                <a:ea typeface="+mn-lt"/>
              </a:rPr>
              <a:t> الكلي 60 سم</a:t>
            </a:r>
            <a:r>
              <a:rPr lang="ar-LB" sz="1400" noProof="0" dirty="0">
                <a:solidFill>
                  <a:srgbClr val="000000"/>
                </a:solidFill>
                <a:latin typeface="Aptos"/>
                <a:ea typeface="+mn-lt"/>
              </a:rPr>
              <a:t>، </a:t>
            </a:r>
            <a:r>
              <a:rPr lang="ar-LB" sz="1400" dirty="0">
                <a:solidFill>
                  <a:srgbClr val="000000"/>
                </a:solidFill>
                <a:latin typeface="Aptos"/>
                <a:ea typeface="+mn-lt"/>
              </a:rPr>
              <a:t>مخصّص للخشب</a:t>
            </a:r>
            <a:r>
              <a:rPr lang="ar-LB" sz="1400" noProof="0" dirty="0">
                <a:solidFill>
                  <a:srgbClr val="000000"/>
                </a:solidFill>
                <a:latin typeface="Aptos"/>
                <a:ea typeface="+mn-lt"/>
              </a:rPr>
              <a:t>، </a:t>
            </a:r>
            <a:r>
              <a:rPr lang="ar-LB" sz="1400" dirty="0">
                <a:solidFill>
                  <a:srgbClr val="000000"/>
                </a:solidFill>
                <a:latin typeface="Aptos"/>
                <a:ea typeface="+mn-lt"/>
              </a:rPr>
              <a:t>ذو جودة عالية</a:t>
            </a:r>
            <a:r>
              <a:rPr lang="ar-LB" sz="1400" noProof="0" dirty="0">
                <a:solidFill>
                  <a:srgbClr val="000000"/>
                </a:solidFill>
                <a:latin typeface="Aptos"/>
                <a:ea typeface="+mn-lt"/>
              </a:rPr>
              <a:t>، </a:t>
            </a:r>
            <a:r>
              <a:rPr lang="ar-LB" sz="1400" dirty="0">
                <a:solidFill>
                  <a:srgbClr val="000000"/>
                </a:solidFill>
                <a:latin typeface="Aptos"/>
                <a:ea typeface="+mn-lt"/>
              </a:rPr>
              <a:t>بأسنان مقسّاة ومصلّبة ومضبوطة</a:t>
            </a:r>
            <a:r>
              <a:rPr lang="ar-LB" sz="1400" noProof="0" dirty="0">
                <a:solidFill>
                  <a:srgbClr val="000000"/>
                </a:solidFill>
                <a:latin typeface="Aptos"/>
                <a:ea typeface="+mn-lt"/>
              </a:rPr>
              <a:t>. </a:t>
            </a:r>
            <a:r>
              <a:rPr lang="ar-LB" sz="1400" dirty="0">
                <a:solidFill>
                  <a:srgbClr val="000000"/>
                </a:solidFill>
                <a:latin typeface="Aptos"/>
                <a:ea typeface="+mn-lt"/>
              </a:rPr>
              <a:t>مقبض غير قابل للكسر</a:t>
            </a:r>
            <a:r>
              <a:rPr lang="ar-LB" sz="1400" noProof="0" dirty="0">
                <a:solidFill>
                  <a:srgbClr val="000000"/>
                </a:solidFill>
                <a:latin typeface="Aptos"/>
                <a:ea typeface="+mn-lt"/>
              </a:rPr>
              <a:t>.</a:t>
            </a:r>
            <a:endParaRPr lang="ar-LB" sz="1400" dirty="0">
              <a:solidFill>
                <a:srgbClr val="000000"/>
              </a:solidFill>
              <a:latin typeface="Aptos"/>
              <a:ea typeface="+mn-lt"/>
            </a:endParaRPr>
          </a:p>
          <a:p>
            <a:pPr algn="r" rtl="1"/>
            <a:endParaRPr lang="ar-LB" sz="1400" noProof="0" dirty="0">
              <a:solidFill>
                <a:srgbClr val="0A2F41"/>
              </a:solidFill>
              <a:latin typeface="Aptos"/>
              <a:ea typeface="Calibri"/>
            </a:endParaRPr>
          </a:p>
        </p:txBody>
      </p:sp>
      <p:sp>
        <p:nvSpPr>
          <p:cNvPr id="23" name="TextBox 22">
            <a:extLst>
              <a:ext uri="{FF2B5EF4-FFF2-40B4-BE49-F238E27FC236}">
                <a16:creationId xmlns:a16="http://schemas.microsoft.com/office/drawing/2014/main" id="{F466D14F-2BDC-63C6-7FF0-DC1F535FB303}"/>
              </a:ext>
            </a:extLst>
          </p:cNvPr>
          <p:cNvSpPr txBox="1"/>
          <p:nvPr/>
        </p:nvSpPr>
        <p:spPr>
          <a:xfrm>
            <a:off x="2477922" y="164680"/>
            <a:ext cx="986572" cy="307777"/>
          </a:xfrm>
          <a:prstGeom prst="rect">
            <a:avLst/>
          </a:prstGeom>
          <a:noFill/>
        </p:spPr>
        <p:txBody>
          <a:bodyPr wrap="square" lIns="91440" tIns="45720" rIns="91440" bIns="45720" anchor="t">
            <a:spAutoFit/>
          </a:bodyPr>
          <a:lstStyle/>
          <a:p>
            <a:pPr algn="r" rtl="1"/>
            <a:r>
              <a:rPr lang="ar-LB" sz="1400">
                <a:latin typeface="Calibri"/>
                <a:ea typeface="+mn-lt"/>
              </a:rPr>
              <a:t>٢ قطع</a:t>
            </a:r>
            <a:endParaRPr lang="en-US" sz="1400">
              <a:latin typeface="Calibri"/>
              <a:ea typeface="Calibri"/>
            </a:endParaRPr>
          </a:p>
        </p:txBody>
      </p:sp>
      <p:cxnSp>
        <p:nvCxnSpPr>
          <p:cNvPr id="24" name="Straight Connector 23">
            <a:extLst>
              <a:ext uri="{FF2B5EF4-FFF2-40B4-BE49-F238E27FC236}">
                <a16:creationId xmlns:a16="http://schemas.microsoft.com/office/drawing/2014/main" id="{9468B610-9572-B777-CCF2-E62E8AF46467}"/>
              </a:ext>
            </a:extLst>
          </p:cNvPr>
          <p:cNvCxnSpPr>
            <a:cxnSpLocks/>
          </p:cNvCxnSpPr>
          <p:nvPr/>
        </p:nvCxnSpPr>
        <p:spPr>
          <a:xfrm flipV="1">
            <a:off x="3005558" y="453328"/>
            <a:ext cx="1936240" cy="20844"/>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A4D6E13F-AE4E-B13D-D602-0D7C9D05D68D}"/>
              </a:ext>
            </a:extLst>
          </p:cNvPr>
          <p:cNvSpPr txBox="1"/>
          <p:nvPr/>
        </p:nvSpPr>
        <p:spPr>
          <a:xfrm>
            <a:off x="3251930" y="159504"/>
            <a:ext cx="1611202" cy="307777"/>
          </a:xfrm>
          <a:prstGeom prst="rect">
            <a:avLst/>
          </a:prstGeom>
          <a:noFill/>
        </p:spPr>
        <p:txBody>
          <a:bodyPr wrap="square" lIns="91440" tIns="45720" rIns="91440" bIns="45720" rtlCol="0" anchor="t">
            <a:spAutoFit/>
          </a:bodyPr>
          <a:lstStyle/>
          <a:p>
            <a:pPr algn="r" rtl="1"/>
            <a:r>
              <a:rPr lang="ar-LB" sz="1400" b="1">
                <a:solidFill>
                  <a:schemeClr val="accent1"/>
                </a:solidFill>
                <a:ea typeface="Calibri"/>
              </a:rPr>
              <a:t>منشار يدوي</a:t>
            </a:r>
            <a:endParaRPr lang="ar-LB" sz="1400">
              <a:solidFill>
                <a:schemeClr val="accent1"/>
              </a:solidFill>
              <a:ea typeface="Calibri"/>
            </a:endParaRPr>
          </a:p>
        </p:txBody>
      </p:sp>
      <p:sp>
        <p:nvSpPr>
          <p:cNvPr id="49" name="TextBox 48">
            <a:extLst>
              <a:ext uri="{FF2B5EF4-FFF2-40B4-BE49-F238E27FC236}">
                <a16:creationId xmlns:a16="http://schemas.microsoft.com/office/drawing/2014/main" id="{0A1E66DD-0F33-0A93-B3C5-640A59C13BAB}"/>
              </a:ext>
            </a:extLst>
          </p:cNvPr>
          <p:cNvSpPr txBox="1"/>
          <p:nvPr/>
        </p:nvSpPr>
        <p:spPr>
          <a:xfrm>
            <a:off x="3266260" y="2223159"/>
            <a:ext cx="1632056" cy="954107"/>
          </a:xfrm>
          <a:prstGeom prst="rect">
            <a:avLst/>
          </a:prstGeom>
          <a:noFill/>
        </p:spPr>
        <p:txBody>
          <a:bodyPr wrap="square" lIns="91440" tIns="45720" rIns="91440" bIns="45720" rtlCol="0" anchor="t">
            <a:spAutoFit/>
          </a:bodyPr>
          <a:lstStyle/>
          <a:p>
            <a:pPr algn="r" rtl="1"/>
            <a:r>
              <a:rPr lang="ar-LB" sz="1400">
                <a:ea typeface="Calibri"/>
              </a:rPr>
              <a:t>بطول</a:t>
            </a:r>
            <a:r>
              <a:rPr lang="ar-LB" sz="1400">
                <a:latin typeface="Aptos"/>
                <a:ea typeface="+mn-lt"/>
              </a:rPr>
              <a:t> 3 أمتار</a:t>
            </a:r>
            <a:r>
              <a:rPr lang="ar-LB" sz="1400" noProof="0">
                <a:latin typeface="Aptos"/>
                <a:ea typeface="+mn-lt"/>
              </a:rPr>
              <a:t>، </a:t>
            </a:r>
            <a:r>
              <a:rPr lang="ar-LB" sz="1400">
                <a:latin typeface="Aptos"/>
                <a:ea typeface="+mn-lt"/>
              </a:rPr>
              <a:t>مقسم بالسنتيمترات</a:t>
            </a:r>
            <a:r>
              <a:rPr lang="ar-LB" sz="1400" noProof="0">
                <a:latin typeface="Aptos"/>
                <a:ea typeface="+mn-lt"/>
              </a:rPr>
              <a:t>.</a:t>
            </a:r>
            <a:endParaRPr lang="ar-LB" sz="1400">
              <a:latin typeface="Aptos"/>
              <a:ea typeface="+mn-lt"/>
            </a:endParaRPr>
          </a:p>
          <a:p>
            <a:pPr algn="r" rtl="1"/>
            <a:endParaRPr lang="ar-LB" sz="1400">
              <a:solidFill>
                <a:srgbClr val="000000"/>
              </a:solidFill>
              <a:latin typeface="Aptos"/>
              <a:ea typeface="+mn-lt"/>
            </a:endParaRPr>
          </a:p>
          <a:p>
            <a:pPr algn="r" rtl="1"/>
            <a:endParaRPr lang="ar-LB" sz="1400" noProof="0">
              <a:solidFill>
                <a:srgbClr val="0A2F41"/>
              </a:solidFill>
              <a:latin typeface="Aptos"/>
              <a:ea typeface="Calibri"/>
            </a:endParaRPr>
          </a:p>
        </p:txBody>
      </p:sp>
      <p:cxnSp>
        <p:nvCxnSpPr>
          <p:cNvPr id="53" name="Straight Connector 52">
            <a:extLst>
              <a:ext uri="{FF2B5EF4-FFF2-40B4-BE49-F238E27FC236}">
                <a16:creationId xmlns:a16="http://schemas.microsoft.com/office/drawing/2014/main" id="{EA7D76BE-0698-B730-B715-4FA3301B069D}"/>
              </a:ext>
            </a:extLst>
          </p:cNvPr>
          <p:cNvCxnSpPr>
            <a:cxnSpLocks/>
          </p:cNvCxnSpPr>
          <p:nvPr/>
        </p:nvCxnSpPr>
        <p:spPr>
          <a:xfrm flipV="1">
            <a:off x="3026413" y="2183462"/>
            <a:ext cx="1936240" cy="20844"/>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FB272D9A-6D18-1D94-10DE-D48EC39AB522}"/>
              </a:ext>
            </a:extLst>
          </p:cNvPr>
          <p:cNvSpPr txBox="1"/>
          <p:nvPr/>
        </p:nvSpPr>
        <p:spPr>
          <a:xfrm>
            <a:off x="3272785" y="1889638"/>
            <a:ext cx="1611202" cy="738664"/>
          </a:xfrm>
          <a:prstGeom prst="rect">
            <a:avLst/>
          </a:prstGeom>
          <a:noFill/>
        </p:spPr>
        <p:txBody>
          <a:bodyPr wrap="square" lIns="91440" tIns="45720" rIns="91440" bIns="45720" rtlCol="0" anchor="t">
            <a:spAutoFit/>
          </a:bodyPr>
          <a:lstStyle/>
          <a:p>
            <a:pPr algn="r" rtl="1"/>
            <a:r>
              <a:rPr lang="ar-LB" sz="1400" b="1">
                <a:solidFill>
                  <a:schemeClr val="accent1"/>
                </a:solidFill>
                <a:ea typeface="Calibri"/>
              </a:rPr>
              <a:t>شريط قياس</a:t>
            </a:r>
          </a:p>
          <a:p>
            <a:pPr algn="r" rtl="1"/>
            <a:endParaRPr lang="ar-LB" sz="1400">
              <a:solidFill>
                <a:schemeClr val="accent1"/>
              </a:solidFill>
              <a:latin typeface="Calibri"/>
              <a:ea typeface="Calibri"/>
            </a:endParaRPr>
          </a:p>
          <a:p>
            <a:pPr algn="r" rtl="1"/>
            <a:endParaRPr lang="ar-LB" sz="1400" b="1">
              <a:solidFill>
                <a:schemeClr val="accent1"/>
              </a:solidFill>
              <a:ea typeface="Calibri"/>
            </a:endParaRPr>
          </a:p>
        </p:txBody>
      </p:sp>
      <p:sp>
        <p:nvSpPr>
          <p:cNvPr id="57" name="TextBox 56">
            <a:extLst>
              <a:ext uri="{FF2B5EF4-FFF2-40B4-BE49-F238E27FC236}">
                <a16:creationId xmlns:a16="http://schemas.microsoft.com/office/drawing/2014/main" id="{3E9EC104-A556-2BF3-A081-DB3305CA667B}"/>
              </a:ext>
            </a:extLst>
          </p:cNvPr>
          <p:cNvSpPr txBox="1"/>
          <p:nvPr/>
        </p:nvSpPr>
        <p:spPr>
          <a:xfrm>
            <a:off x="763691" y="513870"/>
            <a:ext cx="1621629" cy="1169551"/>
          </a:xfrm>
          <a:prstGeom prst="rect">
            <a:avLst/>
          </a:prstGeom>
          <a:noFill/>
        </p:spPr>
        <p:txBody>
          <a:bodyPr wrap="square" lIns="91440" tIns="45720" rIns="91440" bIns="45720" rtlCol="0" anchor="t">
            <a:spAutoFit/>
          </a:bodyPr>
          <a:lstStyle/>
          <a:p>
            <a:pPr algn="r" rtl="1"/>
            <a:r>
              <a:rPr lang="ar-LB" sz="1400">
                <a:ea typeface="Calibri"/>
              </a:rPr>
              <a:t>بطول</a:t>
            </a:r>
            <a:r>
              <a:rPr lang="ar-LB" sz="1400">
                <a:latin typeface="Aptos"/>
                <a:ea typeface="+mn-lt"/>
              </a:rPr>
              <a:t> أدناه 30 متراً</a:t>
            </a:r>
            <a:r>
              <a:rPr lang="ar-LB" sz="1400" noProof="0">
                <a:latin typeface="Aptos"/>
                <a:ea typeface="+mn-lt"/>
              </a:rPr>
              <a:t>، </a:t>
            </a:r>
            <a:r>
              <a:rPr lang="ar-LB" sz="1400">
                <a:latin typeface="Aptos"/>
                <a:ea typeface="+mn-lt"/>
              </a:rPr>
              <a:t>على شكل لفة</a:t>
            </a:r>
            <a:r>
              <a:rPr lang="ar-LB" sz="1400" noProof="0">
                <a:latin typeface="Aptos"/>
                <a:ea typeface="+mn-lt"/>
              </a:rPr>
              <a:t>، </a:t>
            </a:r>
            <a:r>
              <a:rPr lang="ar-LB" sz="1400">
                <a:latin typeface="Aptos"/>
                <a:ea typeface="+mn-lt"/>
              </a:rPr>
              <a:t>بسماكة 6 ملم</a:t>
            </a:r>
            <a:r>
              <a:rPr lang="ar-LB" sz="1400" noProof="0">
                <a:latin typeface="Aptos"/>
                <a:ea typeface="+mn-lt"/>
              </a:rPr>
              <a:t>.</a:t>
            </a:r>
            <a:endParaRPr lang="ar-LB" sz="1400">
              <a:latin typeface="Aptos"/>
              <a:ea typeface="+mn-lt"/>
            </a:endParaRPr>
          </a:p>
          <a:p>
            <a:pPr algn="r" rtl="1"/>
            <a:endParaRPr lang="ar-LB" sz="1400">
              <a:latin typeface="Aptos"/>
              <a:ea typeface="+mn-lt"/>
            </a:endParaRPr>
          </a:p>
          <a:p>
            <a:pPr algn="r" rtl="1"/>
            <a:endParaRPr lang="ar-LB" sz="1400" noProof="0">
              <a:latin typeface="Aptos"/>
              <a:ea typeface="Calibri"/>
            </a:endParaRPr>
          </a:p>
        </p:txBody>
      </p:sp>
      <p:cxnSp>
        <p:nvCxnSpPr>
          <p:cNvPr id="59" name="Straight Connector 58">
            <a:extLst>
              <a:ext uri="{FF2B5EF4-FFF2-40B4-BE49-F238E27FC236}">
                <a16:creationId xmlns:a16="http://schemas.microsoft.com/office/drawing/2014/main" id="{13015CDF-D378-77C8-A821-EA483CF0A3E2}"/>
              </a:ext>
            </a:extLst>
          </p:cNvPr>
          <p:cNvCxnSpPr>
            <a:cxnSpLocks/>
          </p:cNvCxnSpPr>
          <p:nvPr/>
        </p:nvCxnSpPr>
        <p:spPr>
          <a:xfrm flipV="1">
            <a:off x="523844" y="484595"/>
            <a:ext cx="1936240" cy="20844"/>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53BB2C52-ACFC-F8CE-5524-0C2C6D2EC973}"/>
              </a:ext>
            </a:extLst>
          </p:cNvPr>
          <p:cNvSpPr txBox="1"/>
          <p:nvPr/>
        </p:nvSpPr>
        <p:spPr>
          <a:xfrm>
            <a:off x="770216" y="190772"/>
            <a:ext cx="1621629" cy="523220"/>
          </a:xfrm>
          <a:prstGeom prst="rect">
            <a:avLst/>
          </a:prstGeom>
          <a:noFill/>
        </p:spPr>
        <p:txBody>
          <a:bodyPr wrap="square" lIns="91440" tIns="45720" rIns="91440" bIns="45720" rtlCol="0" anchor="t">
            <a:spAutoFit/>
          </a:bodyPr>
          <a:lstStyle/>
          <a:p>
            <a:pPr algn="r" rtl="1"/>
            <a:r>
              <a:rPr lang="ar-LB" sz="1400" b="1" dirty="0">
                <a:solidFill>
                  <a:schemeClr val="accent1"/>
                </a:solidFill>
                <a:ea typeface="Calibri"/>
              </a:rPr>
              <a:t>حبل</a:t>
            </a:r>
          </a:p>
          <a:p>
            <a:pPr algn="r" rtl="1"/>
            <a:endParaRPr lang="ar-LB" sz="1400" b="1" dirty="0">
              <a:solidFill>
                <a:schemeClr val="accent1"/>
              </a:solidFill>
              <a:ea typeface="Calibri"/>
            </a:endParaRPr>
          </a:p>
        </p:txBody>
      </p:sp>
      <p:sp>
        <p:nvSpPr>
          <p:cNvPr id="62" name="TextBox 61">
            <a:extLst>
              <a:ext uri="{FF2B5EF4-FFF2-40B4-BE49-F238E27FC236}">
                <a16:creationId xmlns:a16="http://schemas.microsoft.com/office/drawing/2014/main" id="{4CA50D32-F517-0510-DF84-7921D5F8082E}"/>
              </a:ext>
            </a:extLst>
          </p:cNvPr>
          <p:cNvSpPr txBox="1"/>
          <p:nvPr/>
        </p:nvSpPr>
        <p:spPr>
          <a:xfrm>
            <a:off x="784546" y="1962597"/>
            <a:ext cx="1652910" cy="523220"/>
          </a:xfrm>
          <a:prstGeom prst="rect">
            <a:avLst/>
          </a:prstGeom>
          <a:noFill/>
        </p:spPr>
        <p:txBody>
          <a:bodyPr wrap="square" lIns="91440" tIns="45720" rIns="91440" bIns="45720" rtlCol="0" anchor="t">
            <a:spAutoFit/>
          </a:bodyPr>
          <a:lstStyle/>
          <a:p>
            <a:pPr algn="r" rtl="1"/>
            <a:r>
              <a:rPr lang="ar-LB" sz="1400" dirty="0">
                <a:latin typeface="Calibri"/>
                <a:ea typeface="+mn-lt"/>
              </a:rPr>
              <a:t>مقبض معدني أو من الألياف الزجاجية</a:t>
            </a:r>
            <a:r>
              <a:rPr lang="ar-LB" sz="1400" noProof="0" dirty="0">
                <a:latin typeface="Calibri"/>
                <a:ea typeface="+mn-lt"/>
              </a:rPr>
              <a:t>.</a:t>
            </a:r>
            <a:endParaRPr lang="en-US" sz="1400" dirty="0">
              <a:latin typeface="Calibri"/>
              <a:ea typeface="+mn-lt"/>
            </a:endParaRPr>
          </a:p>
        </p:txBody>
      </p:sp>
      <p:cxnSp>
        <p:nvCxnSpPr>
          <p:cNvPr id="63" name="Straight Connector 62">
            <a:extLst>
              <a:ext uri="{FF2B5EF4-FFF2-40B4-BE49-F238E27FC236}">
                <a16:creationId xmlns:a16="http://schemas.microsoft.com/office/drawing/2014/main" id="{D03D7731-E4D8-3B7A-47C6-117FFDC552F7}"/>
              </a:ext>
            </a:extLst>
          </p:cNvPr>
          <p:cNvCxnSpPr>
            <a:cxnSpLocks/>
          </p:cNvCxnSpPr>
          <p:nvPr/>
        </p:nvCxnSpPr>
        <p:spPr>
          <a:xfrm flipV="1">
            <a:off x="544699" y="1933323"/>
            <a:ext cx="1936240" cy="20844"/>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sp>
        <p:nvSpPr>
          <p:cNvPr id="71" name="TextBox 70">
            <a:extLst>
              <a:ext uri="{FF2B5EF4-FFF2-40B4-BE49-F238E27FC236}">
                <a16:creationId xmlns:a16="http://schemas.microsoft.com/office/drawing/2014/main" id="{F1B567BC-CFC4-8375-540B-A125E54D1999}"/>
              </a:ext>
            </a:extLst>
          </p:cNvPr>
          <p:cNvSpPr txBox="1"/>
          <p:nvPr/>
        </p:nvSpPr>
        <p:spPr>
          <a:xfrm>
            <a:off x="791071" y="1639498"/>
            <a:ext cx="1611202" cy="307777"/>
          </a:xfrm>
          <a:prstGeom prst="rect">
            <a:avLst/>
          </a:prstGeom>
          <a:noFill/>
        </p:spPr>
        <p:txBody>
          <a:bodyPr wrap="square" lIns="91440" tIns="45720" rIns="91440" bIns="45720" rtlCol="0" anchor="t">
            <a:spAutoFit/>
          </a:bodyPr>
          <a:lstStyle/>
          <a:p>
            <a:pPr algn="r" rtl="1"/>
            <a:r>
              <a:rPr lang="ar-LB" sz="1400" b="1">
                <a:solidFill>
                  <a:schemeClr val="accent1"/>
                </a:solidFill>
                <a:ea typeface="+mn-lt"/>
              </a:rPr>
              <a:t>مطرقة</a:t>
            </a:r>
            <a:endParaRPr lang="en-US">
              <a:solidFill>
                <a:schemeClr val="accent1"/>
              </a:solidFill>
            </a:endParaRPr>
          </a:p>
        </p:txBody>
      </p:sp>
      <p:sp>
        <p:nvSpPr>
          <p:cNvPr id="89" name="TextBox 88">
            <a:extLst>
              <a:ext uri="{FF2B5EF4-FFF2-40B4-BE49-F238E27FC236}">
                <a16:creationId xmlns:a16="http://schemas.microsoft.com/office/drawing/2014/main" id="{5D57BF14-E8E3-C232-795A-7082CC4CC179}"/>
              </a:ext>
            </a:extLst>
          </p:cNvPr>
          <p:cNvSpPr txBox="1"/>
          <p:nvPr/>
        </p:nvSpPr>
        <p:spPr>
          <a:xfrm>
            <a:off x="3266260" y="3845853"/>
            <a:ext cx="1621629" cy="954107"/>
          </a:xfrm>
          <a:prstGeom prst="rect">
            <a:avLst/>
          </a:prstGeom>
          <a:noFill/>
        </p:spPr>
        <p:txBody>
          <a:bodyPr wrap="square" lIns="91440" tIns="45720" rIns="91440" bIns="45720" rtlCol="0" anchor="t">
            <a:spAutoFit/>
          </a:bodyPr>
          <a:lstStyle/>
          <a:p>
            <a:pPr algn="r" rtl="1"/>
            <a:r>
              <a:rPr lang="ar-LB" sz="1400" dirty="0">
                <a:solidFill>
                  <a:srgbClr val="000000"/>
                </a:solidFill>
                <a:latin typeface="Calibri"/>
                <a:ea typeface="+mn-lt"/>
              </a:rPr>
              <a:t>سماكة تقريبًا ١ سم</a:t>
            </a:r>
            <a:r>
              <a:rPr lang="ar-LB" sz="1400" noProof="0" dirty="0">
                <a:solidFill>
                  <a:srgbClr val="000000"/>
                </a:solidFill>
                <a:latin typeface="Calibri"/>
                <a:ea typeface="+mn-lt"/>
              </a:rPr>
              <a:t>، </a:t>
            </a:r>
            <a:r>
              <a:rPr lang="ar-LB" sz="1400" dirty="0">
                <a:solidFill>
                  <a:srgbClr val="000000"/>
                </a:solidFill>
                <a:latin typeface="Calibri"/>
                <a:ea typeface="+mn-lt"/>
              </a:rPr>
              <a:t>يُستخدم للفواصل الداخلية وتغطية الفتحات وغيرها</a:t>
            </a:r>
            <a:r>
              <a:rPr lang="ar-LB" sz="1400" noProof="0" dirty="0">
                <a:solidFill>
                  <a:srgbClr val="000000"/>
                </a:solidFill>
                <a:latin typeface="Calibri"/>
                <a:ea typeface="+mn-lt"/>
              </a:rPr>
              <a:t>.</a:t>
            </a:r>
            <a:br>
              <a:rPr lang="ar-LB" sz="1400" dirty="0">
                <a:latin typeface="Calibri"/>
                <a:ea typeface="+mn-lt"/>
              </a:rPr>
            </a:br>
            <a:r>
              <a:rPr lang="ar-LB" sz="1400" dirty="0">
                <a:solidFill>
                  <a:srgbClr val="000000"/>
                </a:solidFill>
                <a:latin typeface="Calibri"/>
                <a:ea typeface="+mn-lt"/>
              </a:rPr>
              <a:t> الأبعاد: ٢٫٤ × ١٫٢ م</a:t>
            </a:r>
            <a:r>
              <a:rPr lang="ar-LB" sz="1400" noProof="0" dirty="0">
                <a:solidFill>
                  <a:srgbClr val="000000"/>
                </a:solidFill>
                <a:latin typeface="Calibri"/>
                <a:ea typeface="+mn-lt"/>
              </a:rPr>
              <a:t>.</a:t>
            </a:r>
            <a:endParaRPr lang="en-US" sz="1400" dirty="0">
              <a:latin typeface="Calibri"/>
              <a:ea typeface="+mn-lt"/>
            </a:endParaRPr>
          </a:p>
        </p:txBody>
      </p:sp>
      <p:cxnSp>
        <p:nvCxnSpPr>
          <p:cNvPr id="92" name="Straight Connector 91">
            <a:extLst>
              <a:ext uri="{FF2B5EF4-FFF2-40B4-BE49-F238E27FC236}">
                <a16:creationId xmlns:a16="http://schemas.microsoft.com/office/drawing/2014/main" id="{D600D0EF-4753-4744-E702-4D5216CC838F}"/>
              </a:ext>
            </a:extLst>
          </p:cNvPr>
          <p:cNvCxnSpPr>
            <a:cxnSpLocks/>
          </p:cNvCxnSpPr>
          <p:nvPr/>
        </p:nvCxnSpPr>
        <p:spPr>
          <a:xfrm flipV="1">
            <a:off x="3026413" y="3742634"/>
            <a:ext cx="1936240" cy="20844"/>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sp>
        <p:nvSpPr>
          <p:cNvPr id="93" name="TextBox 92">
            <a:extLst>
              <a:ext uri="{FF2B5EF4-FFF2-40B4-BE49-F238E27FC236}">
                <a16:creationId xmlns:a16="http://schemas.microsoft.com/office/drawing/2014/main" id="{98730DFB-F72A-B8A1-ABE7-2DB1FB45D812}"/>
              </a:ext>
            </a:extLst>
          </p:cNvPr>
          <p:cNvSpPr txBox="1"/>
          <p:nvPr/>
        </p:nvSpPr>
        <p:spPr>
          <a:xfrm>
            <a:off x="2974777" y="3257821"/>
            <a:ext cx="1930065" cy="523220"/>
          </a:xfrm>
          <a:prstGeom prst="rect">
            <a:avLst/>
          </a:prstGeom>
          <a:noFill/>
        </p:spPr>
        <p:txBody>
          <a:bodyPr wrap="square" lIns="91440" tIns="45720" rIns="91440" bIns="45720" rtlCol="0" anchor="t">
            <a:spAutoFit/>
          </a:bodyPr>
          <a:lstStyle/>
          <a:p>
            <a:pPr algn="r" rtl="1"/>
            <a:r>
              <a:rPr lang="ar-LB" sz="1400" b="1" dirty="0">
                <a:solidFill>
                  <a:schemeClr val="accent1"/>
                </a:solidFill>
                <a:ea typeface="+mn-lt"/>
              </a:rPr>
              <a:t>لوح خشب رقائقي أو</a:t>
            </a:r>
            <a:endParaRPr lang="en-US" sz="1400" b="1" dirty="0">
              <a:solidFill>
                <a:schemeClr val="accent1"/>
              </a:solidFill>
              <a:ea typeface="+mn-lt"/>
            </a:endParaRPr>
          </a:p>
          <a:p>
            <a:pPr algn="r" rtl="1"/>
            <a:r>
              <a:rPr lang="ar-LB" sz="1400" b="1" dirty="0">
                <a:solidFill>
                  <a:schemeClr val="accent1"/>
                </a:solidFill>
                <a:ea typeface="+mn-lt"/>
              </a:rPr>
              <a:t> لوح ستراند موجه</a:t>
            </a:r>
            <a:r>
              <a:rPr lang="en-US" sz="1400" b="1" dirty="0">
                <a:solidFill>
                  <a:schemeClr val="accent1"/>
                </a:solidFill>
                <a:ea typeface="+mn-lt"/>
              </a:rPr>
              <a:t>   (OSB) </a:t>
            </a:r>
            <a:endParaRPr lang="en-US" b="1" dirty="0">
              <a:solidFill>
                <a:schemeClr val="accent1"/>
              </a:solidFill>
            </a:endParaRPr>
          </a:p>
        </p:txBody>
      </p:sp>
      <p:sp>
        <p:nvSpPr>
          <p:cNvPr id="94" name="TextBox 93">
            <a:extLst>
              <a:ext uri="{FF2B5EF4-FFF2-40B4-BE49-F238E27FC236}">
                <a16:creationId xmlns:a16="http://schemas.microsoft.com/office/drawing/2014/main" id="{7AE3C63A-CFBE-B764-9C30-500B57857F56}"/>
              </a:ext>
            </a:extLst>
          </p:cNvPr>
          <p:cNvSpPr txBox="1"/>
          <p:nvPr/>
        </p:nvSpPr>
        <p:spPr>
          <a:xfrm>
            <a:off x="3537371" y="5162302"/>
            <a:ext cx="1371373" cy="1169551"/>
          </a:xfrm>
          <a:prstGeom prst="rect">
            <a:avLst/>
          </a:prstGeom>
          <a:noFill/>
        </p:spPr>
        <p:txBody>
          <a:bodyPr wrap="square" lIns="91440" tIns="45720" rIns="91440" bIns="45720" rtlCol="0" anchor="t">
            <a:spAutoFit/>
          </a:bodyPr>
          <a:lstStyle/>
          <a:p>
            <a:pPr algn="r" rtl="1"/>
            <a:r>
              <a:rPr lang="ar-LB" sz="1400">
                <a:ea typeface="Calibri"/>
              </a:rPr>
              <a:t>أداة قص دقيقة ذات شفرة قابلة للاستبدال. </a:t>
            </a:r>
            <a:r>
              <a:rPr lang="ar-LB" sz="1400">
                <a:latin typeface="Aptos"/>
                <a:ea typeface="+mn-lt"/>
              </a:rPr>
              <a:t>تُستخدم لتثبيت الأغطية المشمّعة</a:t>
            </a:r>
            <a:r>
              <a:rPr lang="ar-LB" sz="1400" noProof="0">
                <a:latin typeface="Aptos"/>
                <a:ea typeface="+mn-lt"/>
              </a:rPr>
              <a:t>.</a:t>
            </a:r>
            <a:endParaRPr lang="ar-LB" sz="1400">
              <a:latin typeface="Aptos"/>
              <a:ea typeface="+mn-lt"/>
            </a:endParaRPr>
          </a:p>
          <a:p>
            <a:pPr algn="r" rtl="1"/>
            <a:endParaRPr lang="ar-LB" sz="1400" noProof="0">
              <a:latin typeface="Aptos"/>
              <a:ea typeface="Calibri"/>
            </a:endParaRPr>
          </a:p>
        </p:txBody>
      </p:sp>
      <p:cxnSp>
        <p:nvCxnSpPr>
          <p:cNvPr id="95" name="Straight Connector 94">
            <a:extLst>
              <a:ext uri="{FF2B5EF4-FFF2-40B4-BE49-F238E27FC236}">
                <a16:creationId xmlns:a16="http://schemas.microsoft.com/office/drawing/2014/main" id="{3A3068AD-79F9-A5C3-F995-166B86F12CA2}"/>
              </a:ext>
            </a:extLst>
          </p:cNvPr>
          <p:cNvCxnSpPr>
            <a:cxnSpLocks/>
          </p:cNvCxnSpPr>
          <p:nvPr/>
        </p:nvCxnSpPr>
        <p:spPr>
          <a:xfrm flipV="1">
            <a:off x="3047268" y="5112182"/>
            <a:ext cx="1936240" cy="20844"/>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0FF4A128-DB12-1860-70CD-6D456048B5FD}"/>
              </a:ext>
            </a:extLst>
          </p:cNvPr>
          <p:cNvSpPr txBox="1"/>
          <p:nvPr/>
        </p:nvSpPr>
        <p:spPr>
          <a:xfrm>
            <a:off x="3293640" y="4818359"/>
            <a:ext cx="1611202" cy="523220"/>
          </a:xfrm>
          <a:prstGeom prst="rect">
            <a:avLst/>
          </a:prstGeom>
          <a:noFill/>
        </p:spPr>
        <p:txBody>
          <a:bodyPr wrap="square" lIns="91440" tIns="45720" rIns="91440" bIns="45720" rtlCol="0" anchor="t">
            <a:spAutoFit/>
          </a:bodyPr>
          <a:lstStyle/>
          <a:p>
            <a:pPr algn="r" rtl="1"/>
            <a:r>
              <a:rPr lang="ar-LB" sz="1400" b="1">
                <a:solidFill>
                  <a:schemeClr val="accent1"/>
                </a:solidFill>
                <a:ea typeface="Calibri"/>
              </a:rPr>
              <a:t>مشرط</a:t>
            </a:r>
          </a:p>
          <a:p>
            <a:pPr algn="r" rtl="1"/>
            <a:endParaRPr lang="ar-LB" sz="1400" b="1">
              <a:solidFill>
                <a:schemeClr val="accent1"/>
              </a:solidFill>
              <a:ea typeface="Calibri"/>
            </a:endParaRPr>
          </a:p>
        </p:txBody>
      </p:sp>
      <p:sp>
        <p:nvSpPr>
          <p:cNvPr id="98" name="TextBox 97">
            <a:extLst>
              <a:ext uri="{FF2B5EF4-FFF2-40B4-BE49-F238E27FC236}">
                <a16:creationId xmlns:a16="http://schemas.microsoft.com/office/drawing/2014/main" id="{CF175394-15CC-2EF7-6C39-7D5D169C43B1}"/>
              </a:ext>
            </a:extLst>
          </p:cNvPr>
          <p:cNvSpPr txBox="1"/>
          <p:nvPr/>
        </p:nvSpPr>
        <p:spPr>
          <a:xfrm>
            <a:off x="784546" y="3630195"/>
            <a:ext cx="1621629" cy="1169551"/>
          </a:xfrm>
          <a:prstGeom prst="rect">
            <a:avLst/>
          </a:prstGeom>
          <a:noFill/>
        </p:spPr>
        <p:txBody>
          <a:bodyPr wrap="square" lIns="91440" tIns="45720" rIns="91440" bIns="45720" rtlCol="0" anchor="t">
            <a:spAutoFit/>
          </a:bodyPr>
          <a:lstStyle/>
          <a:p>
            <a:pPr algn="r" rtl="1"/>
            <a:r>
              <a:rPr lang="ar-LB" sz="1400" dirty="0">
                <a:ea typeface="Calibri"/>
              </a:rPr>
              <a:t>لفة بطول</a:t>
            </a:r>
            <a:r>
              <a:rPr lang="ar-LB" sz="1400" dirty="0">
                <a:latin typeface="Aptos"/>
                <a:ea typeface="+mn-lt"/>
              </a:rPr>
              <a:t> 10 أمتار</a:t>
            </a:r>
            <a:r>
              <a:rPr lang="ar-LB" sz="1400" noProof="0" dirty="0">
                <a:latin typeface="Aptos"/>
                <a:ea typeface="+mn-lt"/>
              </a:rPr>
              <a:t>، </a:t>
            </a:r>
            <a:r>
              <a:rPr lang="ar-LB" sz="1400" dirty="0">
                <a:latin typeface="Aptos"/>
                <a:ea typeface="+mn-lt"/>
              </a:rPr>
              <a:t>بعرض 20 ملم وسماكة 0.9 ملم</a:t>
            </a:r>
            <a:r>
              <a:rPr lang="ar-LB" sz="1400" noProof="0" dirty="0">
                <a:latin typeface="Aptos"/>
                <a:ea typeface="+mn-lt"/>
              </a:rPr>
              <a:t>.</a:t>
            </a:r>
            <a:br>
              <a:rPr lang="ar-LB" sz="1400" dirty="0">
                <a:latin typeface="Aptos"/>
                <a:ea typeface="+mn-lt"/>
              </a:rPr>
            </a:br>
            <a:r>
              <a:rPr lang="ar-LB" sz="1400" dirty="0">
                <a:latin typeface="Aptos"/>
                <a:ea typeface="+mn-lt"/>
              </a:rPr>
              <a:t> شريط تثبيت عملي متعدد الاستخدامات.</a:t>
            </a:r>
          </a:p>
        </p:txBody>
      </p:sp>
      <p:cxnSp>
        <p:nvCxnSpPr>
          <p:cNvPr id="99" name="Straight Connector 98">
            <a:extLst>
              <a:ext uri="{FF2B5EF4-FFF2-40B4-BE49-F238E27FC236}">
                <a16:creationId xmlns:a16="http://schemas.microsoft.com/office/drawing/2014/main" id="{5115D09A-5367-E541-3F2D-6FC2E725892E}"/>
              </a:ext>
            </a:extLst>
          </p:cNvPr>
          <p:cNvCxnSpPr>
            <a:cxnSpLocks/>
          </p:cNvCxnSpPr>
          <p:nvPr/>
        </p:nvCxnSpPr>
        <p:spPr>
          <a:xfrm flipV="1">
            <a:off x="544699" y="3600920"/>
            <a:ext cx="1936240" cy="20844"/>
          </a:xfrm>
          <a:prstGeom prst="line">
            <a:avLst/>
          </a:prstGeom>
          <a:ln w="12700">
            <a:solidFill>
              <a:schemeClr val="accent1"/>
            </a:solidFill>
          </a:ln>
        </p:spPr>
        <p:style>
          <a:lnRef idx="2">
            <a:schemeClr val="accent1"/>
          </a:lnRef>
          <a:fillRef idx="0">
            <a:schemeClr val="accent1"/>
          </a:fillRef>
          <a:effectRef idx="1">
            <a:schemeClr val="accent1"/>
          </a:effectRef>
          <a:fontRef idx="minor">
            <a:schemeClr val="tx1"/>
          </a:fontRef>
        </p:style>
      </p:cxnSp>
      <p:sp>
        <p:nvSpPr>
          <p:cNvPr id="100" name="TextBox 99">
            <a:extLst>
              <a:ext uri="{FF2B5EF4-FFF2-40B4-BE49-F238E27FC236}">
                <a16:creationId xmlns:a16="http://schemas.microsoft.com/office/drawing/2014/main" id="{E459375D-0389-D796-72AC-7A4C9D5EE22A}"/>
              </a:ext>
            </a:extLst>
          </p:cNvPr>
          <p:cNvSpPr txBox="1"/>
          <p:nvPr/>
        </p:nvSpPr>
        <p:spPr>
          <a:xfrm>
            <a:off x="791071" y="3307097"/>
            <a:ext cx="1621629" cy="738664"/>
          </a:xfrm>
          <a:prstGeom prst="rect">
            <a:avLst/>
          </a:prstGeom>
          <a:noFill/>
        </p:spPr>
        <p:txBody>
          <a:bodyPr wrap="square" lIns="91440" tIns="45720" rIns="91440" bIns="45720" rtlCol="0" anchor="t">
            <a:spAutoFit/>
          </a:bodyPr>
          <a:lstStyle/>
          <a:p>
            <a:pPr algn="r" rtl="1"/>
            <a:r>
              <a:rPr lang="ar-LB" sz="1400" b="1">
                <a:solidFill>
                  <a:schemeClr val="accent1"/>
                </a:solidFill>
                <a:ea typeface="Calibri"/>
              </a:rPr>
              <a:t>شريط تثبيت معدني</a:t>
            </a:r>
            <a:endParaRPr lang="en-US" sz="1400" b="1">
              <a:solidFill>
                <a:schemeClr val="accent1"/>
              </a:solidFill>
              <a:ea typeface="Calibri"/>
            </a:endParaRPr>
          </a:p>
          <a:p>
            <a:pPr algn="r" rtl="1"/>
            <a:endParaRPr lang="ar-LB" sz="1400" b="1">
              <a:solidFill>
                <a:schemeClr val="accent1"/>
              </a:solidFill>
              <a:latin typeface="Calibri"/>
              <a:ea typeface="Calibri"/>
            </a:endParaRPr>
          </a:p>
          <a:p>
            <a:pPr algn="r" rtl="1"/>
            <a:endParaRPr lang="ar-LB" sz="1400" b="1">
              <a:solidFill>
                <a:schemeClr val="accent1"/>
              </a:solidFill>
              <a:ea typeface="Calibri"/>
            </a:endParaRPr>
          </a:p>
        </p:txBody>
      </p:sp>
      <p:sp>
        <p:nvSpPr>
          <p:cNvPr id="105" name="Slide Number Placeholder 56">
            <a:extLst>
              <a:ext uri="{FF2B5EF4-FFF2-40B4-BE49-F238E27FC236}">
                <a16:creationId xmlns:a16="http://schemas.microsoft.com/office/drawing/2014/main" id="{CBE723E4-D17F-B75C-C62A-0CE2808B9068}"/>
              </a:ext>
            </a:extLst>
          </p:cNvPr>
          <p:cNvSpPr txBox="1">
            <a:spLocks/>
          </p:cNvSpPr>
          <p:nvPr/>
        </p:nvSpPr>
        <p:spPr>
          <a:xfrm>
            <a:off x="158395" y="6339624"/>
            <a:ext cx="290133" cy="531635"/>
          </a:xfrm>
          <a:prstGeom prst="rect">
            <a:avLst/>
          </a:prstGeom>
          <a:solidFill>
            <a:srgbClr val="980000"/>
          </a:solidFill>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1"/>
            <a:r>
              <a:rPr lang="ar-LB" sz="900">
                <a:solidFill>
                  <a:schemeClr val="bg1"/>
                </a:solidFill>
                <a:ea typeface="+mn-lt"/>
              </a:rPr>
              <a:t>٧ </a:t>
            </a:r>
            <a:endParaRPr lang="en-US"/>
          </a:p>
        </p:txBody>
      </p:sp>
      <p:sp>
        <p:nvSpPr>
          <p:cNvPr id="107" name="TextBox 106">
            <a:extLst>
              <a:ext uri="{FF2B5EF4-FFF2-40B4-BE49-F238E27FC236}">
                <a16:creationId xmlns:a16="http://schemas.microsoft.com/office/drawing/2014/main" id="{88BE3383-9F5E-4334-B57C-8AB7DCBF51B2}"/>
              </a:ext>
            </a:extLst>
          </p:cNvPr>
          <p:cNvSpPr txBox="1"/>
          <p:nvPr/>
        </p:nvSpPr>
        <p:spPr>
          <a:xfrm>
            <a:off x="358748" y="6371615"/>
            <a:ext cx="4591373" cy="430887"/>
          </a:xfrm>
          <a:prstGeom prst="rect">
            <a:avLst/>
          </a:prstGeom>
          <a:noFill/>
        </p:spPr>
        <p:txBody>
          <a:bodyPr wrap="square" lIns="91440" tIns="45720" rIns="91440" bIns="45720" anchor="t">
            <a:spAutoFit/>
          </a:bodyPr>
          <a:lstStyle/>
          <a:p>
            <a:pPr algn="r" rtl="1"/>
            <a:r>
              <a:rPr lang="ar-LB" sz="1100" b="1" noProof="0">
                <a:latin typeface="Calibri" panose="020F0502020204030204" pitchFamily="34" charset="0"/>
                <a:ea typeface="Calibri" panose="020F0502020204030204" pitchFamily="34" charset="0"/>
              </a:rPr>
              <a:t>ملاحظة: </a:t>
            </a:r>
            <a:r>
              <a:rPr lang="ar-LB" sz="1100" noProof="0">
                <a:latin typeface="Calibri" panose="020F0502020204030204" pitchFamily="34" charset="0"/>
                <a:ea typeface="Calibri" panose="020F0502020204030204" pitchFamily="34" charset="0"/>
              </a:rPr>
              <a:t>هذه الأداة توفّر إرشادات أساسية فقط، وليست بديلاً عن التقييم الإنشائي من قبل الخبراء. (على الشركاء إدراج رقم الخط الساخن أو معلومات الاتصال).</a:t>
            </a:r>
            <a:endParaRPr lang="ar-LB" noProof="0">
              <a:latin typeface="Calibri" panose="020F0502020204030204" pitchFamily="34" charset="0"/>
              <a:ea typeface="Calibri" panose="020F0502020204030204" pitchFamily="34" charset="0"/>
            </a:endParaRPr>
          </a:p>
        </p:txBody>
      </p:sp>
      <p:sp>
        <p:nvSpPr>
          <p:cNvPr id="109" name="Slide Number Placeholder 56">
            <a:extLst>
              <a:ext uri="{FF2B5EF4-FFF2-40B4-BE49-F238E27FC236}">
                <a16:creationId xmlns:a16="http://schemas.microsoft.com/office/drawing/2014/main" id="{A2F01A5F-0A63-CF4B-275C-046251D18B22}"/>
              </a:ext>
            </a:extLst>
          </p:cNvPr>
          <p:cNvSpPr txBox="1">
            <a:spLocks/>
          </p:cNvSpPr>
          <p:nvPr/>
        </p:nvSpPr>
        <p:spPr>
          <a:xfrm>
            <a:off x="5065213" y="6334236"/>
            <a:ext cx="290133" cy="531635"/>
          </a:xfrm>
          <a:prstGeom prst="rect">
            <a:avLst/>
          </a:prstGeom>
          <a:solidFill>
            <a:srgbClr val="980000"/>
          </a:solidFill>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1"/>
            <a:r>
              <a:rPr lang="ar-LB" sz="900">
                <a:solidFill>
                  <a:schemeClr val="bg1"/>
                </a:solidFill>
                <a:ea typeface="+mn-lt"/>
              </a:rPr>
              <a:t>٦ </a:t>
            </a:r>
            <a:endParaRPr lang="en-US">
              <a:solidFill>
                <a:schemeClr val="bg1"/>
              </a:solidFill>
            </a:endParaRPr>
          </a:p>
        </p:txBody>
      </p:sp>
      <p:sp>
        <p:nvSpPr>
          <p:cNvPr id="111" name="TextBox 110">
            <a:extLst>
              <a:ext uri="{FF2B5EF4-FFF2-40B4-BE49-F238E27FC236}">
                <a16:creationId xmlns:a16="http://schemas.microsoft.com/office/drawing/2014/main" id="{481B113B-7D7C-D588-D9A0-27A431CD4E60}"/>
              </a:ext>
            </a:extLst>
          </p:cNvPr>
          <p:cNvSpPr txBox="1"/>
          <p:nvPr/>
        </p:nvSpPr>
        <p:spPr>
          <a:xfrm>
            <a:off x="5265566" y="6383160"/>
            <a:ext cx="4591373" cy="430887"/>
          </a:xfrm>
          <a:prstGeom prst="rect">
            <a:avLst/>
          </a:prstGeom>
          <a:noFill/>
        </p:spPr>
        <p:txBody>
          <a:bodyPr wrap="square" lIns="91440" tIns="45720" rIns="91440" bIns="45720" anchor="t">
            <a:spAutoFit/>
          </a:bodyPr>
          <a:lstStyle/>
          <a:p>
            <a:pPr algn="r" rtl="1"/>
            <a:r>
              <a:rPr lang="ar-LB" sz="1100" b="1" noProof="0">
                <a:latin typeface="Calibri" panose="020F0502020204030204" pitchFamily="34" charset="0"/>
                <a:ea typeface="Calibri" panose="020F0502020204030204" pitchFamily="34" charset="0"/>
              </a:rPr>
              <a:t>ملاحظة: </a:t>
            </a:r>
            <a:r>
              <a:rPr lang="ar-LB" sz="1100" noProof="0">
                <a:latin typeface="Calibri" panose="020F0502020204030204" pitchFamily="34" charset="0"/>
                <a:ea typeface="Calibri" panose="020F0502020204030204" pitchFamily="34" charset="0"/>
              </a:rPr>
              <a:t>هذه الأداة توفّر إرشادات أساسية فقط، وليست بديلاً عن التقييم الإنشائي من قبل الخبراء. (على الشركاء إدراج رقم الخط الساخن أو معلومات الاتصال).</a:t>
            </a:r>
            <a:endParaRPr lang="ar-LB" noProof="0">
              <a:latin typeface="Calibri" panose="020F0502020204030204" pitchFamily="34" charset="0"/>
              <a:ea typeface="Calibri" panose="020F0502020204030204" pitchFamily="34" charset="0"/>
            </a:endParaRPr>
          </a:p>
        </p:txBody>
      </p:sp>
      <p:sp>
        <p:nvSpPr>
          <p:cNvPr id="112" name="TextBox 111">
            <a:extLst>
              <a:ext uri="{FF2B5EF4-FFF2-40B4-BE49-F238E27FC236}">
                <a16:creationId xmlns:a16="http://schemas.microsoft.com/office/drawing/2014/main" id="{306D24D2-0ECA-8D8E-879D-0D1960EAC560}"/>
              </a:ext>
            </a:extLst>
          </p:cNvPr>
          <p:cNvSpPr txBox="1"/>
          <p:nvPr/>
        </p:nvSpPr>
        <p:spPr>
          <a:xfrm>
            <a:off x="7325472" y="2906454"/>
            <a:ext cx="857013" cy="307777"/>
          </a:xfrm>
          <a:prstGeom prst="rect">
            <a:avLst/>
          </a:prstGeom>
          <a:noFill/>
        </p:spPr>
        <p:txBody>
          <a:bodyPr wrap="square" lIns="91440" tIns="45720" rIns="91440" bIns="45720" anchor="t">
            <a:spAutoFit/>
          </a:bodyPr>
          <a:lstStyle/>
          <a:p>
            <a:pPr algn="r" rtl="1"/>
            <a:r>
              <a:rPr lang="ar-LB" sz="1400" dirty="0">
                <a:ea typeface="+mn-lt"/>
              </a:rPr>
              <a:t>٣ قطع</a:t>
            </a:r>
            <a:endParaRPr lang="en-US" dirty="0"/>
          </a:p>
        </p:txBody>
      </p:sp>
      <p:sp>
        <p:nvSpPr>
          <p:cNvPr id="113" name="TextBox 112">
            <a:extLst>
              <a:ext uri="{FF2B5EF4-FFF2-40B4-BE49-F238E27FC236}">
                <a16:creationId xmlns:a16="http://schemas.microsoft.com/office/drawing/2014/main" id="{D4AECC70-2669-F83F-8080-F195DDAB8296}"/>
              </a:ext>
            </a:extLst>
          </p:cNvPr>
          <p:cNvSpPr txBox="1"/>
          <p:nvPr/>
        </p:nvSpPr>
        <p:spPr>
          <a:xfrm>
            <a:off x="5069874" y="1520023"/>
            <a:ext cx="806906" cy="307777"/>
          </a:xfrm>
          <a:prstGeom prst="rect">
            <a:avLst/>
          </a:prstGeom>
          <a:noFill/>
        </p:spPr>
        <p:txBody>
          <a:bodyPr wrap="square" lIns="91440" tIns="45720" rIns="91440" bIns="45720" anchor="t">
            <a:spAutoFit/>
          </a:bodyPr>
          <a:lstStyle/>
          <a:p>
            <a:pPr rtl="1"/>
            <a:r>
              <a:rPr lang="ar-LB" sz="1400">
                <a:latin typeface="Calibri"/>
                <a:ea typeface="+mn-lt"/>
              </a:rPr>
              <a:t>٠٫٥ كغ</a:t>
            </a:r>
            <a:endParaRPr lang="en-US">
              <a:latin typeface="Calibri"/>
              <a:ea typeface="Calibri"/>
            </a:endParaRPr>
          </a:p>
        </p:txBody>
      </p:sp>
      <p:sp>
        <p:nvSpPr>
          <p:cNvPr id="114" name="TextBox 113">
            <a:extLst>
              <a:ext uri="{FF2B5EF4-FFF2-40B4-BE49-F238E27FC236}">
                <a16:creationId xmlns:a16="http://schemas.microsoft.com/office/drawing/2014/main" id="{36F85A3F-E51F-3912-B3A6-1A616AA5791C}"/>
              </a:ext>
            </a:extLst>
          </p:cNvPr>
          <p:cNvSpPr txBox="1"/>
          <p:nvPr/>
        </p:nvSpPr>
        <p:spPr>
          <a:xfrm>
            <a:off x="128354" y="188213"/>
            <a:ext cx="822751" cy="307777"/>
          </a:xfrm>
          <a:prstGeom prst="rect">
            <a:avLst/>
          </a:prstGeom>
          <a:noFill/>
        </p:spPr>
        <p:txBody>
          <a:bodyPr wrap="square" lIns="91440" tIns="45720" rIns="91440" bIns="45720" anchor="t">
            <a:spAutoFit/>
          </a:bodyPr>
          <a:lstStyle/>
          <a:p>
            <a:pPr algn="r" rtl="1"/>
            <a:r>
              <a:rPr lang="ar-LB" sz="1400" dirty="0">
                <a:ea typeface="+mn-lt"/>
              </a:rPr>
              <a:t>١ لفة</a:t>
            </a:r>
            <a:endParaRPr lang="en-US" dirty="0"/>
          </a:p>
        </p:txBody>
      </p:sp>
      <p:sp>
        <p:nvSpPr>
          <p:cNvPr id="115" name="TextBox 114">
            <a:extLst>
              <a:ext uri="{FF2B5EF4-FFF2-40B4-BE49-F238E27FC236}">
                <a16:creationId xmlns:a16="http://schemas.microsoft.com/office/drawing/2014/main" id="{8E5561E8-20D9-6BDC-4749-A9CCF39DDF72}"/>
              </a:ext>
            </a:extLst>
          </p:cNvPr>
          <p:cNvSpPr txBox="1"/>
          <p:nvPr/>
        </p:nvSpPr>
        <p:spPr>
          <a:xfrm>
            <a:off x="296699" y="1650878"/>
            <a:ext cx="822751" cy="307777"/>
          </a:xfrm>
          <a:prstGeom prst="rect">
            <a:avLst/>
          </a:prstGeom>
          <a:noFill/>
        </p:spPr>
        <p:txBody>
          <a:bodyPr wrap="square" lIns="91440" tIns="45720" rIns="91440" bIns="45720" anchor="t">
            <a:spAutoFit/>
          </a:bodyPr>
          <a:lstStyle/>
          <a:p>
            <a:pPr algn="r" rtl="1"/>
            <a:r>
              <a:rPr lang="ar-LB" sz="1400" dirty="0">
                <a:ea typeface="+mn-lt"/>
              </a:rPr>
              <a:t>١ قطعة</a:t>
            </a:r>
            <a:endParaRPr lang="en-US" dirty="0"/>
          </a:p>
        </p:txBody>
      </p:sp>
      <p:sp>
        <p:nvSpPr>
          <p:cNvPr id="116" name="TextBox 115">
            <a:extLst>
              <a:ext uri="{FF2B5EF4-FFF2-40B4-BE49-F238E27FC236}">
                <a16:creationId xmlns:a16="http://schemas.microsoft.com/office/drawing/2014/main" id="{B2CECE75-A3CF-061D-9FAB-2EF03665CBBF}"/>
              </a:ext>
            </a:extLst>
          </p:cNvPr>
          <p:cNvSpPr txBox="1"/>
          <p:nvPr/>
        </p:nvSpPr>
        <p:spPr>
          <a:xfrm>
            <a:off x="2704437" y="4816283"/>
            <a:ext cx="822751" cy="307777"/>
          </a:xfrm>
          <a:prstGeom prst="rect">
            <a:avLst/>
          </a:prstGeom>
          <a:noFill/>
        </p:spPr>
        <p:txBody>
          <a:bodyPr wrap="square" lIns="91440" tIns="45720" rIns="91440" bIns="45720" anchor="t">
            <a:spAutoFit/>
          </a:bodyPr>
          <a:lstStyle/>
          <a:p>
            <a:pPr algn="r" rtl="1"/>
            <a:r>
              <a:rPr lang="ar-LB" sz="1400" dirty="0">
                <a:ea typeface="+mn-lt"/>
              </a:rPr>
              <a:t>١ قطعة</a:t>
            </a:r>
            <a:endParaRPr lang="en-US" dirty="0"/>
          </a:p>
        </p:txBody>
      </p:sp>
      <p:sp>
        <p:nvSpPr>
          <p:cNvPr id="117" name="TextBox 116">
            <a:extLst>
              <a:ext uri="{FF2B5EF4-FFF2-40B4-BE49-F238E27FC236}">
                <a16:creationId xmlns:a16="http://schemas.microsoft.com/office/drawing/2014/main" id="{8A6E4F2F-1244-5DE9-1C38-A96223B9BCBF}"/>
              </a:ext>
            </a:extLst>
          </p:cNvPr>
          <p:cNvSpPr txBox="1"/>
          <p:nvPr/>
        </p:nvSpPr>
        <p:spPr>
          <a:xfrm>
            <a:off x="305714" y="3309946"/>
            <a:ext cx="822751" cy="307777"/>
          </a:xfrm>
          <a:prstGeom prst="rect">
            <a:avLst/>
          </a:prstGeom>
          <a:noFill/>
        </p:spPr>
        <p:txBody>
          <a:bodyPr wrap="square" lIns="91440" tIns="45720" rIns="91440" bIns="45720" anchor="t">
            <a:spAutoFit/>
          </a:bodyPr>
          <a:lstStyle/>
          <a:p>
            <a:pPr algn="r" rtl="1"/>
            <a:r>
              <a:rPr lang="ar-LB" sz="1400">
                <a:ea typeface="+mn-lt"/>
              </a:rPr>
              <a:t>١ قطعة</a:t>
            </a:r>
            <a:endParaRPr lang="en-US"/>
          </a:p>
        </p:txBody>
      </p:sp>
      <p:sp>
        <p:nvSpPr>
          <p:cNvPr id="8" name="TextBox 7">
            <a:extLst>
              <a:ext uri="{FF2B5EF4-FFF2-40B4-BE49-F238E27FC236}">
                <a16:creationId xmlns:a16="http://schemas.microsoft.com/office/drawing/2014/main" id="{2B26CB74-0200-FBE8-983E-AF7BE9589D5D}"/>
              </a:ext>
            </a:extLst>
          </p:cNvPr>
          <p:cNvSpPr txBox="1"/>
          <p:nvPr/>
        </p:nvSpPr>
        <p:spPr>
          <a:xfrm>
            <a:off x="8833824" y="1613665"/>
            <a:ext cx="870413" cy="4218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r" rtl="1">
              <a:lnSpc>
                <a:spcPts val="792"/>
              </a:lnSpc>
              <a:defRPr sz="1400" b="1">
                <a:solidFill>
                  <a:schemeClr val="accent1"/>
                </a:solidFill>
                <a:latin typeface="Calibri"/>
                <a:ea typeface="Calibri"/>
              </a:defRPr>
            </a:lvl1pPr>
          </a:lstStyle>
          <a:p>
            <a:r>
              <a:rPr lang="ar-LB" dirty="0"/>
              <a:t>الأخشاب</a:t>
            </a:r>
          </a:p>
          <a:p>
            <a:br>
              <a:rPr lang="ar-LB" dirty="0"/>
            </a:br>
            <a:endParaRPr lang="en-GB" dirty="0"/>
          </a:p>
        </p:txBody>
      </p:sp>
    </p:spTree>
    <p:extLst>
      <p:ext uri="{BB962C8B-B14F-4D97-AF65-F5344CB8AC3E}">
        <p14:creationId xmlns:p14="http://schemas.microsoft.com/office/powerpoint/2010/main" val="3608873312"/>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E835D-90D4-FC25-BFBA-16C25DC647B7}"/>
            </a:ext>
          </a:extLst>
        </p:cNvPr>
        <p:cNvGrpSpPr/>
        <p:nvPr/>
      </p:nvGrpSpPr>
      <p:grpSpPr>
        <a:xfrm>
          <a:off x="0" y="0"/>
          <a:ext cx="0" cy="0"/>
          <a:chOff x="0" y="0"/>
          <a:chExt cx="0" cy="0"/>
        </a:xfrm>
      </p:grpSpPr>
      <p:cxnSp>
        <p:nvCxnSpPr>
          <p:cNvPr id="75" name="Straight Connector 74">
            <a:extLst>
              <a:ext uri="{FF2B5EF4-FFF2-40B4-BE49-F238E27FC236}">
                <a16:creationId xmlns:a16="http://schemas.microsoft.com/office/drawing/2014/main" id="{164BB434-9A96-116A-AC82-B5F19A619FE1}"/>
              </a:ext>
            </a:extLst>
          </p:cNvPr>
          <p:cNvCxnSpPr>
            <a:cxnSpLocks/>
          </p:cNvCxnSpPr>
          <p:nvPr/>
        </p:nvCxnSpPr>
        <p:spPr>
          <a:xfrm>
            <a:off x="13070" y="6336560"/>
            <a:ext cx="9900152" cy="0"/>
          </a:xfrm>
          <a:prstGeom prst="line">
            <a:avLst/>
          </a:prstGeom>
          <a:ln w="9525">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A78D9427-9E74-816B-2AE3-0A36D925AA9D}"/>
              </a:ext>
            </a:extLst>
          </p:cNvPr>
          <p:cNvCxnSpPr>
            <a:cxnSpLocks/>
          </p:cNvCxnSpPr>
          <p:nvPr/>
        </p:nvCxnSpPr>
        <p:spPr>
          <a:xfrm>
            <a:off x="4952382" y="0"/>
            <a:ext cx="0" cy="6858000"/>
          </a:xfrm>
          <a:prstGeom prst="line">
            <a:avLst/>
          </a:prstGeom>
          <a:ln w="3175"/>
        </p:spPr>
        <p:style>
          <a:lnRef idx="1">
            <a:schemeClr val="dk1"/>
          </a:lnRef>
          <a:fillRef idx="0">
            <a:schemeClr val="dk1"/>
          </a:fillRef>
          <a:effectRef idx="0">
            <a:schemeClr val="dk1"/>
          </a:effectRef>
          <a:fontRef idx="minor">
            <a:schemeClr val="tx1"/>
          </a:fontRef>
        </p:style>
      </p:cxnSp>
      <p:sp>
        <p:nvSpPr>
          <p:cNvPr id="221" name="TextBox 220">
            <a:extLst>
              <a:ext uri="{FF2B5EF4-FFF2-40B4-BE49-F238E27FC236}">
                <a16:creationId xmlns:a16="http://schemas.microsoft.com/office/drawing/2014/main" id="{BAF95EF8-3355-7C72-A054-18E1DEB7D48C}"/>
              </a:ext>
            </a:extLst>
          </p:cNvPr>
          <p:cNvSpPr txBox="1"/>
          <p:nvPr/>
        </p:nvSpPr>
        <p:spPr>
          <a:xfrm>
            <a:off x="29644" y="118755"/>
            <a:ext cx="4922533" cy="707886"/>
          </a:xfrm>
          <a:prstGeom prst="rect">
            <a:avLst/>
          </a:prstGeom>
          <a:noFill/>
        </p:spPr>
        <p:txBody>
          <a:bodyPr wrap="square" lIns="91440" tIns="45720" rIns="91440" bIns="45720" anchor="t">
            <a:spAutoFit/>
          </a:bodyPr>
          <a:lstStyle/>
          <a:p>
            <a:pPr algn="r" rtl="1"/>
            <a:r>
              <a:rPr lang="ar-LB" sz="2000" b="1" noProof="0" dirty="0">
                <a:solidFill>
                  <a:srgbClr val="980000"/>
                </a:solidFill>
                <a:ea typeface="+mn-lt"/>
              </a:rPr>
              <a:t>إغلاق الفجوات الكبيرة أو المناطق المنهارة</a:t>
            </a:r>
            <a:endParaRPr lang="en-US" b="1" dirty="0"/>
          </a:p>
          <a:p>
            <a:pPr algn="l" rtl="1"/>
            <a:endParaRPr lang="ar-LB" sz="2000" noProof="0" dirty="0">
              <a:solidFill>
                <a:srgbClr val="980000"/>
              </a:solidFill>
            </a:endParaRPr>
          </a:p>
        </p:txBody>
      </p:sp>
      <p:cxnSp>
        <p:nvCxnSpPr>
          <p:cNvPr id="222" name="Straight Connector 221">
            <a:extLst>
              <a:ext uri="{FF2B5EF4-FFF2-40B4-BE49-F238E27FC236}">
                <a16:creationId xmlns:a16="http://schemas.microsoft.com/office/drawing/2014/main" id="{55F1EE1A-544C-5999-A619-FEA9918F975C}"/>
              </a:ext>
            </a:extLst>
          </p:cNvPr>
          <p:cNvCxnSpPr>
            <a:cxnSpLocks/>
          </p:cNvCxnSpPr>
          <p:nvPr/>
        </p:nvCxnSpPr>
        <p:spPr>
          <a:xfrm>
            <a:off x="1512910" y="528023"/>
            <a:ext cx="3422067"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223" name="TextBox 222">
            <a:extLst>
              <a:ext uri="{FF2B5EF4-FFF2-40B4-BE49-F238E27FC236}">
                <a16:creationId xmlns:a16="http://schemas.microsoft.com/office/drawing/2014/main" id="{E6022F7F-8F45-8B18-967B-7AC26C1B3855}"/>
              </a:ext>
            </a:extLst>
          </p:cNvPr>
          <p:cNvSpPr txBox="1"/>
          <p:nvPr/>
        </p:nvSpPr>
        <p:spPr>
          <a:xfrm>
            <a:off x="1926189" y="4081788"/>
            <a:ext cx="3025146" cy="400110"/>
          </a:xfrm>
          <a:prstGeom prst="rect">
            <a:avLst/>
          </a:prstGeom>
          <a:noFill/>
        </p:spPr>
        <p:txBody>
          <a:bodyPr wrap="square" lIns="91440" tIns="45720" rIns="91440" bIns="45720" anchor="t">
            <a:spAutoFit/>
          </a:bodyPr>
          <a:lstStyle/>
          <a:p>
            <a:pPr algn="r" rtl="1"/>
            <a:r>
              <a:rPr lang="ar-LB" sz="2000" b="1" noProof="0" dirty="0">
                <a:solidFill>
                  <a:srgbClr val="980000"/>
                </a:solidFill>
                <a:ea typeface="+mn-lt"/>
              </a:rPr>
              <a:t>إغلاق الجدران الداخلية</a:t>
            </a:r>
            <a:endParaRPr lang="ar-LB" b="1" noProof="0" dirty="0"/>
          </a:p>
        </p:txBody>
      </p:sp>
      <p:cxnSp>
        <p:nvCxnSpPr>
          <p:cNvPr id="224" name="Straight Connector 223">
            <a:extLst>
              <a:ext uri="{FF2B5EF4-FFF2-40B4-BE49-F238E27FC236}">
                <a16:creationId xmlns:a16="http://schemas.microsoft.com/office/drawing/2014/main" id="{69AA22F8-4381-7B9D-4B4F-3A3E1B37935A}"/>
              </a:ext>
            </a:extLst>
          </p:cNvPr>
          <p:cNvCxnSpPr>
            <a:cxnSpLocks/>
          </p:cNvCxnSpPr>
          <p:nvPr/>
        </p:nvCxnSpPr>
        <p:spPr>
          <a:xfrm>
            <a:off x="1535346" y="4468753"/>
            <a:ext cx="3422067"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226" name="TextBox 225">
            <a:extLst>
              <a:ext uri="{FF2B5EF4-FFF2-40B4-BE49-F238E27FC236}">
                <a16:creationId xmlns:a16="http://schemas.microsoft.com/office/drawing/2014/main" id="{69CCAC2F-1457-F90A-3489-FD455B27E829}"/>
              </a:ext>
            </a:extLst>
          </p:cNvPr>
          <p:cNvSpPr txBox="1"/>
          <p:nvPr/>
        </p:nvSpPr>
        <p:spPr>
          <a:xfrm>
            <a:off x="176237" y="583178"/>
            <a:ext cx="4771284" cy="284693"/>
          </a:xfrm>
          <a:prstGeom prst="rect">
            <a:avLst/>
          </a:prstGeom>
          <a:noFill/>
        </p:spPr>
        <p:txBody>
          <a:bodyPr wrap="square" lIns="91440" tIns="45720" rIns="91440" bIns="45720" anchor="t">
            <a:spAutoFit/>
          </a:bodyPr>
          <a:lstStyle/>
          <a:p>
            <a:pPr marL="285750" indent="-285750" algn="r" rtl="1">
              <a:lnSpc>
                <a:spcPts val="1500"/>
              </a:lnSpc>
              <a:spcBef>
                <a:spcPts val="300"/>
              </a:spcBef>
              <a:spcAft>
                <a:spcPts val="300"/>
              </a:spcAft>
              <a:buFont typeface="Wingdings" panose="05000000000000000000" pitchFamily="2" charset="2"/>
              <a:buChar char="q"/>
            </a:pPr>
            <a:r>
              <a:rPr lang="ar-LB" sz="1400" b="1" noProof="0" dirty="0">
                <a:solidFill>
                  <a:schemeClr val="accent1"/>
                </a:solidFill>
                <a:ea typeface="+mn-lt"/>
              </a:rPr>
              <a:t>إعادة البناء باستخدام:</a:t>
            </a:r>
            <a:endParaRPr lang="ar-LB" sz="1400" b="0" i="0" noProof="0" dirty="0">
              <a:solidFill>
                <a:schemeClr val="accent1"/>
              </a:solidFill>
              <a:effectLst/>
              <a:ea typeface="+mn-lt"/>
            </a:endParaRPr>
          </a:p>
        </p:txBody>
      </p:sp>
      <p:grpSp>
        <p:nvGrpSpPr>
          <p:cNvPr id="269" name="Group 268">
            <a:extLst>
              <a:ext uri="{FF2B5EF4-FFF2-40B4-BE49-F238E27FC236}">
                <a16:creationId xmlns:a16="http://schemas.microsoft.com/office/drawing/2014/main" id="{C1C2C70E-9151-FF7C-AA94-4E3CD53C56FD}"/>
              </a:ext>
            </a:extLst>
          </p:cNvPr>
          <p:cNvGrpSpPr/>
          <p:nvPr/>
        </p:nvGrpSpPr>
        <p:grpSpPr>
          <a:xfrm>
            <a:off x="3216554" y="1982938"/>
            <a:ext cx="1471562" cy="2207341"/>
            <a:chOff x="8067124" y="320807"/>
            <a:chExt cx="1621697" cy="2432546"/>
          </a:xfrm>
        </p:grpSpPr>
        <p:sp>
          <p:nvSpPr>
            <p:cNvPr id="266" name="Rectangle 265">
              <a:extLst>
                <a:ext uri="{FF2B5EF4-FFF2-40B4-BE49-F238E27FC236}">
                  <a16:creationId xmlns:a16="http://schemas.microsoft.com/office/drawing/2014/main" id="{D323CBD9-BF27-D8A0-1394-5D27ECAD3047}"/>
                </a:ext>
              </a:extLst>
            </p:cNvPr>
            <p:cNvSpPr/>
            <p:nvPr/>
          </p:nvSpPr>
          <p:spPr>
            <a:xfrm>
              <a:off x="9043556" y="1044136"/>
              <a:ext cx="167382" cy="1055131"/>
            </a:xfrm>
            <a:prstGeom prst="rect">
              <a:avLst/>
            </a:prstGeom>
            <a:solidFill>
              <a:srgbClr val="4E95D9">
                <a:alpha val="50196"/>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1"/>
              <a:endParaRPr lang="ar-LB" noProof="0"/>
            </a:p>
          </p:txBody>
        </p:sp>
        <p:sp>
          <p:nvSpPr>
            <p:cNvPr id="268" name="Rectangle 267">
              <a:extLst>
                <a:ext uri="{FF2B5EF4-FFF2-40B4-BE49-F238E27FC236}">
                  <a16:creationId xmlns:a16="http://schemas.microsoft.com/office/drawing/2014/main" id="{7B0C81E2-6846-3AFD-39BE-18F3D6FE911D}"/>
                </a:ext>
              </a:extLst>
            </p:cNvPr>
            <p:cNvSpPr/>
            <p:nvPr/>
          </p:nvSpPr>
          <p:spPr>
            <a:xfrm>
              <a:off x="8528374" y="955630"/>
              <a:ext cx="515182" cy="88505"/>
            </a:xfrm>
            <a:prstGeom prst="rect">
              <a:avLst/>
            </a:prstGeom>
            <a:solidFill>
              <a:srgbClr val="4E95D9">
                <a:alpha val="50196"/>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1"/>
              <a:endParaRPr lang="ar-LB" noProof="0"/>
            </a:p>
          </p:txBody>
        </p:sp>
        <p:sp>
          <p:nvSpPr>
            <p:cNvPr id="267" name="Rectangle 266">
              <a:extLst>
                <a:ext uri="{FF2B5EF4-FFF2-40B4-BE49-F238E27FC236}">
                  <a16:creationId xmlns:a16="http://schemas.microsoft.com/office/drawing/2014/main" id="{37AC6105-C63F-6C30-2F8F-37070D5997C7}"/>
                </a:ext>
              </a:extLst>
            </p:cNvPr>
            <p:cNvSpPr/>
            <p:nvPr/>
          </p:nvSpPr>
          <p:spPr>
            <a:xfrm rot="979241">
              <a:off x="8585800" y="1842211"/>
              <a:ext cx="522496" cy="150522"/>
            </a:xfrm>
            <a:prstGeom prst="rect">
              <a:avLst/>
            </a:prstGeom>
            <a:solidFill>
              <a:srgbClr val="4E95D9">
                <a:alpha val="50196"/>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1"/>
              <a:endParaRPr lang="ar-LB" noProof="0"/>
            </a:p>
          </p:txBody>
        </p:sp>
        <p:pic>
          <p:nvPicPr>
            <p:cNvPr id="230" name="Picture 229" descr="A white brick wall with a crack in it&#10;&#10;AI-generated content may be incorrect.">
              <a:extLst>
                <a:ext uri="{FF2B5EF4-FFF2-40B4-BE49-F238E27FC236}">
                  <a16:creationId xmlns:a16="http://schemas.microsoft.com/office/drawing/2014/main" id="{90A0F53E-5F53-42CE-4DFD-2999111AB7F0}"/>
                </a:ext>
              </a:extLst>
            </p:cNvPr>
            <p:cNvPicPr>
              <a:picLocks noChangeAspect="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backgroundRemoval t="10000" b="90000" l="10000" r="90000"/>
                      </a14:imgEffect>
                      <a14:imgEffect>
                        <a14:artisticPlasticWrap/>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067124" y="320807"/>
              <a:ext cx="1621697" cy="2432546"/>
            </a:xfrm>
            <a:prstGeom prst="rect">
              <a:avLst/>
            </a:prstGeom>
          </p:spPr>
        </p:pic>
        <p:sp>
          <p:nvSpPr>
            <p:cNvPr id="256" name="Rectangle 255">
              <a:extLst>
                <a:ext uri="{FF2B5EF4-FFF2-40B4-BE49-F238E27FC236}">
                  <a16:creationId xmlns:a16="http://schemas.microsoft.com/office/drawing/2014/main" id="{46FE0C07-CD6B-A0CB-3E2D-75BAA1A00AAF}"/>
                </a:ext>
              </a:extLst>
            </p:cNvPr>
            <p:cNvSpPr/>
            <p:nvPr/>
          </p:nvSpPr>
          <p:spPr>
            <a:xfrm>
              <a:off x="8528374" y="1044137"/>
              <a:ext cx="515182" cy="843110"/>
            </a:xfrm>
            <a:prstGeom prst="rect">
              <a:avLst/>
            </a:prstGeom>
            <a:solidFill>
              <a:srgbClr val="4E95D9">
                <a:alpha val="50196"/>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1"/>
              <a:endParaRPr lang="ar-LB" noProof="0"/>
            </a:p>
          </p:txBody>
        </p:sp>
        <p:sp>
          <p:nvSpPr>
            <p:cNvPr id="253" name="Freeform 6">
              <a:extLst>
                <a:ext uri="{FF2B5EF4-FFF2-40B4-BE49-F238E27FC236}">
                  <a16:creationId xmlns:a16="http://schemas.microsoft.com/office/drawing/2014/main" id="{B27846C6-8B97-79FB-011D-FE77C05F81E2}"/>
                </a:ext>
              </a:extLst>
            </p:cNvPr>
            <p:cNvSpPr/>
            <p:nvPr/>
          </p:nvSpPr>
          <p:spPr>
            <a:xfrm>
              <a:off x="8477504" y="868629"/>
              <a:ext cx="45719" cy="1065593"/>
            </a:xfrm>
            <a:custGeom>
              <a:avLst/>
              <a:gdLst/>
              <a:ahLst/>
              <a:cxnLst/>
              <a:rect l="l" t="t" r="r" b="b"/>
              <a:pathLst>
                <a:path w="577181" h="4776672">
                  <a:moveTo>
                    <a:pt x="0" y="0"/>
                  </a:moveTo>
                  <a:lnTo>
                    <a:pt x="577181" y="0"/>
                  </a:lnTo>
                  <a:lnTo>
                    <a:pt x="577181" y="4776672"/>
                  </a:lnTo>
                  <a:lnTo>
                    <a:pt x="0" y="4776672"/>
                  </a:lnTo>
                  <a:lnTo>
                    <a:pt x="0" y="0"/>
                  </a:lnTo>
                  <a:close/>
                </a:path>
              </a:pathLst>
            </a:custGeom>
            <a:blipFill>
              <a:blip r:embed="rId5">
                <a:extLst>
                  <a:ext uri="{96DAC541-7B7A-43D3-8B79-37D633B846F1}">
                    <asvg:svgBlip xmlns:asvg="http://schemas.microsoft.com/office/drawing/2016/SVG/main" r:embed="rId6"/>
                  </a:ext>
                </a:extLst>
              </a:blip>
              <a:stretch>
                <a:fillRect/>
              </a:stretch>
            </a:blipFill>
            <a:ln>
              <a:solidFill>
                <a:schemeClr val="tx1"/>
              </a:solidFill>
            </a:ln>
          </p:spPr>
          <p:txBody>
            <a:bodyPr/>
            <a:lstStyle/>
            <a:p>
              <a:pPr algn="l" rtl="1"/>
              <a:endParaRPr lang="ar-LB" noProof="0"/>
            </a:p>
          </p:txBody>
        </p:sp>
        <p:sp>
          <p:nvSpPr>
            <p:cNvPr id="254" name="Freeform 6">
              <a:extLst>
                <a:ext uri="{FF2B5EF4-FFF2-40B4-BE49-F238E27FC236}">
                  <a16:creationId xmlns:a16="http://schemas.microsoft.com/office/drawing/2014/main" id="{525C1683-855C-C0C0-850D-DE725603BF05}"/>
                </a:ext>
              </a:extLst>
            </p:cNvPr>
            <p:cNvSpPr/>
            <p:nvPr/>
          </p:nvSpPr>
          <p:spPr>
            <a:xfrm>
              <a:off x="9175926" y="980289"/>
              <a:ext cx="45719" cy="1206845"/>
            </a:xfrm>
            <a:custGeom>
              <a:avLst/>
              <a:gdLst/>
              <a:ahLst/>
              <a:cxnLst/>
              <a:rect l="l" t="t" r="r" b="b"/>
              <a:pathLst>
                <a:path w="577181" h="4776672">
                  <a:moveTo>
                    <a:pt x="0" y="0"/>
                  </a:moveTo>
                  <a:lnTo>
                    <a:pt x="577181" y="0"/>
                  </a:lnTo>
                  <a:lnTo>
                    <a:pt x="577181" y="4776672"/>
                  </a:lnTo>
                  <a:lnTo>
                    <a:pt x="0" y="4776672"/>
                  </a:lnTo>
                  <a:lnTo>
                    <a:pt x="0" y="0"/>
                  </a:lnTo>
                  <a:close/>
                </a:path>
              </a:pathLst>
            </a:custGeom>
            <a:blipFill>
              <a:blip r:embed="rId5">
                <a:extLst>
                  <a:ext uri="{96DAC541-7B7A-43D3-8B79-37D633B846F1}">
                    <asvg:svgBlip xmlns:asvg="http://schemas.microsoft.com/office/drawing/2016/SVG/main" r:embed="rId6"/>
                  </a:ext>
                </a:extLst>
              </a:blip>
              <a:stretch>
                <a:fillRect/>
              </a:stretch>
            </a:blipFill>
            <a:ln>
              <a:solidFill>
                <a:schemeClr val="tx1"/>
              </a:solidFill>
            </a:ln>
          </p:spPr>
          <p:txBody>
            <a:bodyPr/>
            <a:lstStyle/>
            <a:p>
              <a:pPr algn="l" rtl="1"/>
              <a:endParaRPr lang="ar-LB" noProof="0"/>
            </a:p>
          </p:txBody>
        </p:sp>
        <p:sp>
          <p:nvSpPr>
            <p:cNvPr id="257" name="Oval 256">
              <a:extLst>
                <a:ext uri="{FF2B5EF4-FFF2-40B4-BE49-F238E27FC236}">
                  <a16:creationId xmlns:a16="http://schemas.microsoft.com/office/drawing/2014/main" id="{0D45EF0F-868B-589C-D979-EED6219FDD24}"/>
                </a:ext>
              </a:extLst>
            </p:cNvPr>
            <p:cNvSpPr/>
            <p:nvPr/>
          </p:nvSpPr>
          <p:spPr>
            <a:xfrm>
              <a:off x="9183971" y="2135952"/>
              <a:ext cx="14498" cy="1449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1"/>
              <a:endParaRPr lang="ar-LB" noProof="0"/>
            </a:p>
          </p:txBody>
        </p:sp>
        <p:sp>
          <p:nvSpPr>
            <p:cNvPr id="258" name="Oval 257">
              <a:extLst>
                <a:ext uri="{FF2B5EF4-FFF2-40B4-BE49-F238E27FC236}">
                  <a16:creationId xmlns:a16="http://schemas.microsoft.com/office/drawing/2014/main" id="{FD05BB18-0024-FDBF-DF34-8C008A920810}"/>
                </a:ext>
              </a:extLst>
            </p:cNvPr>
            <p:cNvSpPr/>
            <p:nvPr/>
          </p:nvSpPr>
          <p:spPr>
            <a:xfrm>
              <a:off x="8494288" y="1899191"/>
              <a:ext cx="14498" cy="1449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1"/>
              <a:endParaRPr lang="ar-LB" noProof="0"/>
            </a:p>
          </p:txBody>
        </p:sp>
        <p:sp>
          <p:nvSpPr>
            <p:cNvPr id="259" name="Freeform 6">
              <a:extLst>
                <a:ext uri="{FF2B5EF4-FFF2-40B4-BE49-F238E27FC236}">
                  <a16:creationId xmlns:a16="http://schemas.microsoft.com/office/drawing/2014/main" id="{B27A93B5-35EC-3D39-5B2E-8D5D570766C8}"/>
                </a:ext>
              </a:extLst>
            </p:cNvPr>
            <p:cNvSpPr/>
            <p:nvPr/>
          </p:nvSpPr>
          <p:spPr>
            <a:xfrm rot="16839870">
              <a:off x="8836495" y="574676"/>
              <a:ext cx="45719" cy="776545"/>
            </a:xfrm>
            <a:custGeom>
              <a:avLst/>
              <a:gdLst/>
              <a:ahLst/>
              <a:cxnLst/>
              <a:rect l="l" t="t" r="r" b="b"/>
              <a:pathLst>
                <a:path w="577181" h="4776672">
                  <a:moveTo>
                    <a:pt x="0" y="0"/>
                  </a:moveTo>
                  <a:lnTo>
                    <a:pt x="577181" y="0"/>
                  </a:lnTo>
                  <a:lnTo>
                    <a:pt x="577181" y="4776672"/>
                  </a:lnTo>
                  <a:lnTo>
                    <a:pt x="0" y="4776672"/>
                  </a:lnTo>
                  <a:lnTo>
                    <a:pt x="0" y="0"/>
                  </a:lnTo>
                  <a:close/>
                </a:path>
              </a:pathLst>
            </a:custGeom>
            <a:blipFill>
              <a:blip r:embed="rId5">
                <a:extLst>
                  <a:ext uri="{96DAC541-7B7A-43D3-8B79-37D633B846F1}">
                    <asvg:svgBlip xmlns:asvg="http://schemas.microsoft.com/office/drawing/2016/SVG/main" r:embed="rId6"/>
                  </a:ext>
                </a:extLst>
              </a:blip>
              <a:stretch>
                <a:fillRect/>
              </a:stretch>
            </a:blipFill>
            <a:ln>
              <a:solidFill>
                <a:schemeClr val="tx1"/>
              </a:solidFill>
            </a:ln>
          </p:spPr>
          <p:txBody>
            <a:bodyPr/>
            <a:lstStyle/>
            <a:p>
              <a:pPr algn="l" rtl="1"/>
              <a:endParaRPr lang="ar-LB" noProof="0"/>
            </a:p>
          </p:txBody>
        </p:sp>
        <p:sp>
          <p:nvSpPr>
            <p:cNvPr id="260" name="Oval 259">
              <a:extLst>
                <a:ext uri="{FF2B5EF4-FFF2-40B4-BE49-F238E27FC236}">
                  <a16:creationId xmlns:a16="http://schemas.microsoft.com/office/drawing/2014/main" id="{9D1965F2-64D3-73B7-EB21-12EF56C05FE6}"/>
                </a:ext>
              </a:extLst>
            </p:cNvPr>
            <p:cNvSpPr/>
            <p:nvPr/>
          </p:nvSpPr>
          <p:spPr>
            <a:xfrm>
              <a:off x="9194025" y="1021777"/>
              <a:ext cx="14498" cy="1449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1"/>
              <a:endParaRPr lang="ar-LB" noProof="0"/>
            </a:p>
          </p:txBody>
        </p:sp>
        <p:sp>
          <p:nvSpPr>
            <p:cNvPr id="261" name="Oval 260">
              <a:extLst>
                <a:ext uri="{FF2B5EF4-FFF2-40B4-BE49-F238E27FC236}">
                  <a16:creationId xmlns:a16="http://schemas.microsoft.com/office/drawing/2014/main" id="{C3E4B9D6-51DB-95A7-A69E-8CBDDECB5FF3}"/>
                </a:ext>
              </a:extLst>
            </p:cNvPr>
            <p:cNvSpPr/>
            <p:nvPr/>
          </p:nvSpPr>
          <p:spPr>
            <a:xfrm>
              <a:off x="8495356" y="891697"/>
              <a:ext cx="14498" cy="1449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1"/>
              <a:endParaRPr lang="ar-LB" noProof="0"/>
            </a:p>
          </p:txBody>
        </p:sp>
        <p:sp>
          <p:nvSpPr>
            <p:cNvPr id="255" name="Freeform 6">
              <a:extLst>
                <a:ext uri="{FF2B5EF4-FFF2-40B4-BE49-F238E27FC236}">
                  <a16:creationId xmlns:a16="http://schemas.microsoft.com/office/drawing/2014/main" id="{3CCAFB5C-0DC7-AD0E-1265-550B5247C311}"/>
                </a:ext>
              </a:extLst>
            </p:cNvPr>
            <p:cNvSpPr/>
            <p:nvPr/>
          </p:nvSpPr>
          <p:spPr>
            <a:xfrm rot="17425789">
              <a:off x="8826474" y="1649716"/>
              <a:ext cx="45719" cy="776545"/>
            </a:xfrm>
            <a:custGeom>
              <a:avLst/>
              <a:gdLst/>
              <a:ahLst/>
              <a:cxnLst/>
              <a:rect l="l" t="t" r="r" b="b"/>
              <a:pathLst>
                <a:path w="577181" h="4776672">
                  <a:moveTo>
                    <a:pt x="0" y="0"/>
                  </a:moveTo>
                  <a:lnTo>
                    <a:pt x="577181" y="0"/>
                  </a:lnTo>
                  <a:lnTo>
                    <a:pt x="577181" y="4776672"/>
                  </a:lnTo>
                  <a:lnTo>
                    <a:pt x="0" y="4776672"/>
                  </a:lnTo>
                  <a:lnTo>
                    <a:pt x="0" y="0"/>
                  </a:lnTo>
                  <a:close/>
                </a:path>
              </a:pathLst>
            </a:custGeom>
            <a:blipFill>
              <a:blip r:embed="rId5">
                <a:extLst>
                  <a:ext uri="{96DAC541-7B7A-43D3-8B79-37D633B846F1}">
                    <asvg:svgBlip xmlns:asvg="http://schemas.microsoft.com/office/drawing/2016/SVG/main" r:embed="rId6"/>
                  </a:ext>
                </a:extLst>
              </a:blip>
              <a:stretch>
                <a:fillRect/>
              </a:stretch>
            </a:blipFill>
            <a:ln>
              <a:solidFill>
                <a:schemeClr val="tx1"/>
              </a:solidFill>
            </a:ln>
          </p:spPr>
          <p:txBody>
            <a:bodyPr/>
            <a:lstStyle/>
            <a:p>
              <a:pPr algn="l" rtl="1"/>
              <a:endParaRPr lang="ar-LB" noProof="0"/>
            </a:p>
          </p:txBody>
        </p:sp>
      </p:grpSp>
      <p:pic>
        <p:nvPicPr>
          <p:cNvPr id="247" name="Picture 246" descr="A white brick wall with a wooden plank&#10;&#10;AI-generated content may be incorrect.">
            <a:extLst>
              <a:ext uri="{FF2B5EF4-FFF2-40B4-BE49-F238E27FC236}">
                <a16:creationId xmlns:a16="http://schemas.microsoft.com/office/drawing/2014/main" id="{190AA8DE-696E-E048-B67E-D34519E34F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04502" y="2057765"/>
            <a:ext cx="1390979" cy="2086468"/>
          </a:xfrm>
          <a:prstGeom prst="rect">
            <a:avLst/>
          </a:prstGeom>
        </p:spPr>
      </p:pic>
      <p:pic>
        <p:nvPicPr>
          <p:cNvPr id="249" name="Picture 248" descr="A broken wall with a metal door&#10;&#10;AI-generated content may be incorrect.">
            <a:extLst>
              <a:ext uri="{FF2B5EF4-FFF2-40B4-BE49-F238E27FC236}">
                <a16:creationId xmlns:a16="http://schemas.microsoft.com/office/drawing/2014/main" id="{D3D7C682-626D-FE0A-550D-BC7ADDA9F6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4181" y="2009174"/>
            <a:ext cx="1390979" cy="2086468"/>
          </a:xfrm>
          <a:prstGeom prst="rect">
            <a:avLst/>
          </a:prstGeom>
        </p:spPr>
      </p:pic>
      <p:sp>
        <p:nvSpPr>
          <p:cNvPr id="271" name="TextBox 270">
            <a:extLst>
              <a:ext uri="{FF2B5EF4-FFF2-40B4-BE49-F238E27FC236}">
                <a16:creationId xmlns:a16="http://schemas.microsoft.com/office/drawing/2014/main" id="{8B2B2D16-B099-BA10-76EF-2545BCB1E68A}"/>
              </a:ext>
            </a:extLst>
          </p:cNvPr>
          <p:cNvSpPr txBox="1"/>
          <p:nvPr/>
        </p:nvSpPr>
        <p:spPr>
          <a:xfrm>
            <a:off x="1970685" y="2008986"/>
            <a:ext cx="2980649" cy="286360"/>
          </a:xfrm>
          <a:prstGeom prst="rect">
            <a:avLst/>
          </a:prstGeom>
          <a:noFill/>
        </p:spPr>
        <p:txBody>
          <a:bodyPr wrap="square" lIns="91440" tIns="45720" rIns="91440" bIns="45720" anchor="t">
            <a:spAutoFit/>
          </a:bodyPr>
          <a:lstStyle/>
          <a:p>
            <a:pPr marL="285750" indent="-285750" algn="r" rtl="1">
              <a:lnSpc>
                <a:spcPts val="1500"/>
              </a:lnSpc>
              <a:spcBef>
                <a:spcPts val="300"/>
              </a:spcBef>
              <a:spcAft>
                <a:spcPts val="300"/>
              </a:spcAft>
              <a:buFont typeface="Wingdings" panose="05000000000000000000" pitchFamily="2" charset="2"/>
              <a:buChar char="q"/>
            </a:pPr>
            <a:r>
              <a:rPr lang="ar-LB" sz="1400" b="1" noProof="0">
                <a:solidFill>
                  <a:schemeClr val="accent1"/>
                </a:solidFill>
                <a:ea typeface="+mn-lt"/>
              </a:rPr>
              <a:t>إذا لم تتوفر الكتل، استعمل</a:t>
            </a:r>
            <a:r>
              <a:rPr lang="ar-LB" sz="1400" b="1" i="0" noProof="0">
                <a:solidFill>
                  <a:schemeClr val="accent1"/>
                </a:solidFill>
                <a:effectLst/>
                <a:ea typeface="+mn-lt"/>
              </a:rPr>
              <a:t>:</a:t>
            </a:r>
            <a:endParaRPr lang="ar-LB" noProof="0">
              <a:solidFill>
                <a:schemeClr val="accent1"/>
              </a:solidFill>
              <a:ea typeface="+mn-lt"/>
            </a:endParaRPr>
          </a:p>
        </p:txBody>
      </p:sp>
      <p:sp>
        <p:nvSpPr>
          <p:cNvPr id="275" name="TextBox 274">
            <a:extLst>
              <a:ext uri="{FF2B5EF4-FFF2-40B4-BE49-F238E27FC236}">
                <a16:creationId xmlns:a16="http://schemas.microsoft.com/office/drawing/2014/main" id="{18617D95-9CBF-D87C-723E-B54BC0E3C93B}"/>
              </a:ext>
            </a:extLst>
          </p:cNvPr>
          <p:cNvSpPr txBox="1"/>
          <p:nvPr/>
        </p:nvSpPr>
        <p:spPr>
          <a:xfrm>
            <a:off x="1767305" y="3815210"/>
            <a:ext cx="2381153" cy="307777"/>
          </a:xfrm>
          <a:prstGeom prst="rect">
            <a:avLst/>
          </a:prstGeom>
          <a:noFill/>
        </p:spPr>
        <p:txBody>
          <a:bodyPr wrap="square" lIns="91440" tIns="45720" rIns="91440" bIns="45720" anchor="t">
            <a:spAutoFit/>
          </a:bodyPr>
          <a:lstStyle>
            <a:defPPr>
              <a:defRPr lang="en-US"/>
            </a:defPPr>
            <a:lvl1pPr>
              <a:lnSpc>
                <a:spcPts val="1500"/>
              </a:lnSpc>
              <a:spcBef>
                <a:spcPts val="300"/>
              </a:spcBef>
              <a:spcAft>
                <a:spcPts val="300"/>
              </a:spcAft>
              <a:defRPr sz="1400" b="0" i="0">
                <a:effectLst/>
                <a:latin typeface="Calibri" panose="020F0502020204030204" pitchFamily="34" charset="0"/>
                <a:ea typeface="Calibri" panose="020F0502020204030204" pitchFamily="34" charset="0"/>
                <a:cs typeface="Calibri" panose="020F0502020204030204" pitchFamily="34" charset="0"/>
              </a:defRPr>
            </a:lvl1pPr>
          </a:lstStyle>
          <a:p>
            <a:pPr marL="742950" lvl="1" indent="-285750" algn="l" rtl="1">
              <a:buFont typeface="Wingdings" panose="05000000000000000000" pitchFamily="2" charset="2"/>
              <a:buChar char="ü"/>
            </a:pPr>
            <a:r>
              <a:rPr lang="ar-LB" sz="1400" noProof="0">
                <a:ea typeface="+mn-lt"/>
              </a:rPr>
              <a:t>ألواح خشبية</a:t>
            </a:r>
            <a:endParaRPr lang="ar-LB" noProof="0">
              <a:ea typeface="+mn-lt"/>
            </a:endParaRPr>
          </a:p>
        </p:txBody>
      </p:sp>
      <p:sp>
        <p:nvSpPr>
          <p:cNvPr id="277" name="TextBox 276">
            <a:extLst>
              <a:ext uri="{FF2B5EF4-FFF2-40B4-BE49-F238E27FC236}">
                <a16:creationId xmlns:a16="http://schemas.microsoft.com/office/drawing/2014/main" id="{D25171DB-AC5A-5661-3512-58F96DEAFADA}"/>
              </a:ext>
            </a:extLst>
          </p:cNvPr>
          <p:cNvSpPr txBox="1"/>
          <p:nvPr/>
        </p:nvSpPr>
        <p:spPr>
          <a:xfrm>
            <a:off x="87583" y="3815467"/>
            <a:ext cx="2377925" cy="307777"/>
          </a:xfrm>
          <a:prstGeom prst="rect">
            <a:avLst/>
          </a:prstGeom>
          <a:noFill/>
        </p:spPr>
        <p:txBody>
          <a:bodyPr wrap="square" lIns="91440" tIns="45720" rIns="91440" bIns="45720" anchor="t">
            <a:spAutoFit/>
          </a:bodyPr>
          <a:lstStyle/>
          <a:p>
            <a:pPr marL="742950" lvl="1" indent="-285750" algn="l" rtl="1">
              <a:buFont typeface="Wingdings" panose="05000000000000000000" pitchFamily="2" charset="2"/>
              <a:buChar char="ü"/>
            </a:pPr>
            <a:r>
              <a:rPr lang="ar-LB" sz="1400" noProof="0">
                <a:ea typeface="+mn-lt"/>
              </a:rPr>
              <a:t>صفائح معدنية</a:t>
            </a:r>
            <a:endParaRPr lang="ar-LB" noProof="0"/>
          </a:p>
        </p:txBody>
      </p:sp>
      <p:sp>
        <p:nvSpPr>
          <p:cNvPr id="279" name="TextBox 278">
            <a:extLst>
              <a:ext uri="{FF2B5EF4-FFF2-40B4-BE49-F238E27FC236}">
                <a16:creationId xmlns:a16="http://schemas.microsoft.com/office/drawing/2014/main" id="{EC915BDA-C0E1-CDFB-6801-5EE7BF080359}"/>
              </a:ext>
            </a:extLst>
          </p:cNvPr>
          <p:cNvSpPr txBox="1"/>
          <p:nvPr/>
        </p:nvSpPr>
        <p:spPr>
          <a:xfrm>
            <a:off x="3266185" y="3791976"/>
            <a:ext cx="2674953" cy="307777"/>
          </a:xfrm>
          <a:prstGeom prst="rect">
            <a:avLst/>
          </a:prstGeom>
          <a:noFill/>
        </p:spPr>
        <p:txBody>
          <a:bodyPr wrap="square" lIns="91440" tIns="45720" rIns="91440" bIns="45720" anchor="t">
            <a:spAutoFit/>
          </a:bodyPr>
          <a:lstStyle/>
          <a:p>
            <a:pPr marL="742950" lvl="1" indent="-285750" algn="l" rtl="1">
              <a:buFont typeface="Wingdings" panose="05000000000000000000" pitchFamily="2" charset="2"/>
              <a:buChar char="ü"/>
            </a:pPr>
            <a:r>
              <a:rPr lang="ar-LB" sz="1400" noProof="0">
                <a:ea typeface="+mn-lt"/>
              </a:rPr>
              <a:t>قماش/مشمّع </a:t>
            </a:r>
            <a:endParaRPr lang="ar-LB" sz="1400" noProof="0"/>
          </a:p>
        </p:txBody>
      </p:sp>
      <p:sp>
        <p:nvSpPr>
          <p:cNvPr id="281" name="TextBox 280">
            <a:extLst>
              <a:ext uri="{FF2B5EF4-FFF2-40B4-BE49-F238E27FC236}">
                <a16:creationId xmlns:a16="http://schemas.microsoft.com/office/drawing/2014/main" id="{8B5107E2-264B-7C7A-DCF3-7B24FA87D9C4}"/>
              </a:ext>
            </a:extLst>
          </p:cNvPr>
          <p:cNvSpPr txBox="1"/>
          <p:nvPr/>
        </p:nvSpPr>
        <p:spPr>
          <a:xfrm>
            <a:off x="2861796" y="4661039"/>
            <a:ext cx="2004433" cy="1055802"/>
          </a:xfrm>
          <a:prstGeom prst="rect">
            <a:avLst/>
          </a:prstGeom>
          <a:noFill/>
        </p:spPr>
        <p:txBody>
          <a:bodyPr wrap="square" lIns="91440" tIns="45720" rIns="91440" bIns="45720" anchor="t">
            <a:spAutoFit/>
          </a:bodyPr>
          <a:lstStyle/>
          <a:p>
            <a:pPr marL="285750" indent="-285750" algn="r" rtl="1">
              <a:lnSpc>
                <a:spcPts val="1500"/>
              </a:lnSpc>
              <a:spcBef>
                <a:spcPts val="300"/>
              </a:spcBef>
              <a:spcAft>
                <a:spcPts val="300"/>
              </a:spcAft>
              <a:buFont typeface="Wingdings" panose="05000000000000000000" pitchFamily="2" charset="2"/>
              <a:buChar char="q"/>
            </a:pPr>
            <a:r>
              <a:rPr lang="ar-LB" sz="1400" noProof="0" dirty="0">
                <a:solidFill>
                  <a:schemeClr val="accent1"/>
                </a:solidFill>
                <a:ea typeface="+mn-lt"/>
              </a:rPr>
              <a:t>استخدم </a:t>
            </a:r>
            <a:r>
              <a:rPr lang="ar-LB" sz="1400" b="1" noProof="0" dirty="0">
                <a:solidFill>
                  <a:schemeClr val="accent1"/>
                </a:solidFill>
                <a:ea typeface="+mn-lt"/>
              </a:rPr>
              <a:t>القماش، أو الأغطية المشمّعة، أو الأبواب القديمة، أو الخشب</a:t>
            </a:r>
            <a:r>
              <a:rPr lang="ar-LB" sz="1400" noProof="0" dirty="0">
                <a:solidFill>
                  <a:schemeClr val="accent1"/>
                </a:solidFill>
                <a:ea typeface="+mn-lt"/>
              </a:rPr>
              <a:t> </a:t>
            </a:r>
            <a:r>
              <a:rPr lang="ar-LB" sz="1400" noProof="0" dirty="0">
                <a:ea typeface="+mn-lt"/>
              </a:rPr>
              <a:t>لضمان خصوصية في الأماكن المتضررة</a:t>
            </a:r>
            <a:r>
              <a:rPr lang="ar-LB" sz="1400" b="0" i="0" noProof="0" dirty="0">
                <a:solidFill>
                  <a:schemeClr val="accent1"/>
                </a:solidFill>
                <a:effectLst/>
                <a:ea typeface="+mn-lt"/>
              </a:rPr>
              <a:t>.</a:t>
            </a:r>
            <a:endParaRPr lang="ar-LB" noProof="0" dirty="0">
              <a:solidFill>
                <a:schemeClr val="accent1"/>
              </a:solidFill>
              <a:ea typeface="+mn-lt"/>
            </a:endParaRPr>
          </a:p>
        </p:txBody>
      </p:sp>
      <p:pic>
        <p:nvPicPr>
          <p:cNvPr id="283" name="Picture 282" descr="A cartoon of a room with a blue curtain&#10;&#10;AI-generated content may be incorrect.">
            <a:extLst>
              <a:ext uri="{FF2B5EF4-FFF2-40B4-BE49-F238E27FC236}">
                <a16:creationId xmlns:a16="http://schemas.microsoft.com/office/drawing/2014/main" id="{B6997892-2877-6C49-14DA-FC95D4AFB588}"/>
              </a:ext>
            </a:extLst>
          </p:cNvPr>
          <p:cNvPicPr>
            <a:picLocks noChangeAspect="1"/>
          </p:cNvPicPr>
          <p:nvPr/>
        </p:nvPicPr>
        <p:blipFill>
          <a:blip r:embed="rId9">
            <a:extLst>
              <a:ext uri="{28A0092B-C50C-407E-A947-70E740481C1C}">
                <a14:useLocalDpi xmlns:a14="http://schemas.microsoft.com/office/drawing/2010/main" val="0"/>
              </a:ext>
            </a:extLst>
          </a:blip>
          <a:srcRect t="38256" r="21070" b="19538"/>
          <a:stretch>
            <a:fillRect/>
          </a:stretch>
        </p:blipFill>
        <p:spPr>
          <a:xfrm>
            <a:off x="411801" y="4343715"/>
            <a:ext cx="2369321" cy="1900426"/>
          </a:xfrm>
          <a:prstGeom prst="rect">
            <a:avLst/>
          </a:prstGeom>
        </p:spPr>
      </p:pic>
      <p:pic>
        <p:nvPicPr>
          <p:cNvPr id="2" name="Picture 1" descr="A group of cubes of food&#10;&#10;AI-generated content may be incorrect.">
            <a:extLst>
              <a:ext uri="{FF2B5EF4-FFF2-40B4-BE49-F238E27FC236}">
                <a16:creationId xmlns:a16="http://schemas.microsoft.com/office/drawing/2014/main" id="{561C2E70-3790-B52F-CEA2-F4EA99EA7E78}"/>
              </a:ext>
            </a:extLst>
          </p:cNvPr>
          <p:cNvPicPr>
            <a:picLocks noChangeAspect="1"/>
          </p:cNvPicPr>
          <p:nvPr/>
        </p:nvPicPr>
        <p:blipFill>
          <a:blip r:embed="rId10"/>
          <a:stretch>
            <a:fillRect/>
          </a:stretch>
        </p:blipFill>
        <p:spPr>
          <a:xfrm>
            <a:off x="3771589" y="789986"/>
            <a:ext cx="871114" cy="871115"/>
          </a:xfrm>
          <a:prstGeom prst="rect">
            <a:avLst/>
          </a:prstGeom>
        </p:spPr>
      </p:pic>
      <p:grpSp>
        <p:nvGrpSpPr>
          <p:cNvPr id="25" name="Group 24">
            <a:extLst>
              <a:ext uri="{FF2B5EF4-FFF2-40B4-BE49-F238E27FC236}">
                <a16:creationId xmlns:a16="http://schemas.microsoft.com/office/drawing/2014/main" id="{81CE6827-E511-BD2B-B7FC-FC27070C4929}"/>
              </a:ext>
            </a:extLst>
          </p:cNvPr>
          <p:cNvGrpSpPr/>
          <p:nvPr/>
        </p:nvGrpSpPr>
        <p:grpSpPr>
          <a:xfrm>
            <a:off x="413510" y="747069"/>
            <a:ext cx="1099400" cy="896562"/>
            <a:chOff x="7939054" y="899469"/>
            <a:chExt cx="1099400" cy="896562"/>
          </a:xfrm>
        </p:grpSpPr>
        <p:pic>
          <p:nvPicPr>
            <p:cNvPr id="7" name="Picture 6" descr="A bundle of straw on a black background&#10;&#10;AI-generated content may be incorrect.">
              <a:extLst>
                <a:ext uri="{FF2B5EF4-FFF2-40B4-BE49-F238E27FC236}">
                  <a16:creationId xmlns:a16="http://schemas.microsoft.com/office/drawing/2014/main" id="{DEA3C63B-9DFA-97DE-7BC8-44BF95424B3D}"/>
                </a:ext>
              </a:extLst>
            </p:cNvPr>
            <p:cNvPicPr>
              <a:picLocks noChangeAspect="1"/>
            </p:cNvPicPr>
            <p:nvPr/>
          </p:nvPicPr>
          <p:blipFill>
            <a:blip r:embed="rId11"/>
            <a:stretch>
              <a:fillRect/>
            </a:stretch>
          </p:blipFill>
          <p:spPr>
            <a:xfrm>
              <a:off x="7939054" y="899469"/>
              <a:ext cx="857524" cy="871115"/>
            </a:xfrm>
            <a:prstGeom prst="rect">
              <a:avLst/>
            </a:prstGeom>
          </p:spPr>
        </p:pic>
        <p:pic>
          <p:nvPicPr>
            <p:cNvPr id="10" name="Picture 9" descr="A brown pile of dirt&#10;&#10;AI-generated content may be incorrect.">
              <a:extLst>
                <a:ext uri="{FF2B5EF4-FFF2-40B4-BE49-F238E27FC236}">
                  <a16:creationId xmlns:a16="http://schemas.microsoft.com/office/drawing/2014/main" id="{80CF42BD-9A8E-816F-D20B-B86B61BF73E0}"/>
                </a:ext>
              </a:extLst>
            </p:cNvPr>
            <p:cNvPicPr>
              <a:picLocks noChangeAspect="1"/>
            </p:cNvPicPr>
            <p:nvPr/>
          </p:nvPicPr>
          <p:blipFill>
            <a:blip r:embed="rId12"/>
            <a:stretch>
              <a:fillRect/>
            </a:stretch>
          </p:blipFill>
          <p:spPr>
            <a:xfrm>
              <a:off x="8296800" y="1113671"/>
              <a:ext cx="741654" cy="682360"/>
            </a:xfrm>
            <a:prstGeom prst="rect">
              <a:avLst/>
            </a:prstGeom>
          </p:spPr>
        </p:pic>
      </p:grpSp>
      <p:pic>
        <p:nvPicPr>
          <p:cNvPr id="20" name="Picture 19" descr="A bucket of water next to a pile of white sand&#10;&#10;AI-generated content may be incorrect.">
            <a:extLst>
              <a:ext uri="{FF2B5EF4-FFF2-40B4-BE49-F238E27FC236}">
                <a16:creationId xmlns:a16="http://schemas.microsoft.com/office/drawing/2014/main" id="{01D70432-549B-BB7E-B206-CE0ED960AAD6}"/>
              </a:ext>
            </a:extLst>
          </p:cNvPr>
          <p:cNvPicPr>
            <a:picLocks noChangeAspect="1"/>
          </p:cNvPicPr>
          <p:nvPr/>
        </p:nvPicPr>
        <p:blipFill>
          <a:blip r:embed="rId13"/>
          <a:srcRect t="15899" r="1564" b="9046"/>
          <a:stretch>
            <a:fillRect/>
          </a:stretch>
        </p:blipFill>
        <p:spPr>
          <a:xfrm>
            <a:off x="1993172" y="748777"/>
            <a:ext cx="981875" cy="797597"/>
          </a:xfrm>
          <a:prstGeom prst="rect">
            <a:avLst/>
          </a:prstGeom>
        </p:spPr>
      </p:pic>
      <p:sp>
        <p:nvSpPr>
          <p:cNvPr id="22" name="TextBox 21">
            <a:extLst>
              <a:ext uri="{FF2B5EF4-FFF2-40B4-BE49-F238E27FC236}">
                <a16:creationId xmlns:a16="http://schemas.microsoft.com/office/drawing/2014/main" id="{8F1F010C-E0D0-DC3C-0291-CFB74E589DF5}"/>
              </a:ext>
            </a:extLst>
          </p:cNvPr>
          <p:cNvSpPr txBox="1"/>
          <p:nvPr/>
        </p:nvSpPr>
        <p:spPr>
          <a:xfrm>
            <a:off x="3061200" y="1510146"/>
            <a:ext cx="170566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r" rtl="1">
              <a:buFont typeface="Wingdings" panose="05000000000000000000" pitchFamily="2" charset="2"/>
              <a:buChar char="ü"/>
            </a:pPr>
            <a:r>
              <a:rPr lang="ar-LB" sz="1400" noProof="0" dirty="0">
                <a:latin typeface="Calibri"/>
              </a:rPr>
              <a:t>طوب معاد استخدامه / تدويره</a:t>
            </a:r>
            <a:endParaRPr lang="ar-LB" noProof="0" dirty="0"/>
          </a:p>
        </p:txBody>
      </p:sp>
      <p:sp>
        <p:nvSpPr>
          <p:cNvPr id="23" name="TextBox 22">
            <a:extLst>
              <a:ext uri="{FF2B5EF4-FFF2-40B4-BE49-F238E27FC236}">
                <a16:creationId xmlns:a16="http://schemas.microsoft.com/office/drawing/2014/main" id="{3332CA2F-4E14-B91E-8B90-A03D6560D30E}"/>
              </a:ext>
            </a:extLst>
          </p:cNvPr>
          <p:cNvSpPr txBox="1"/>
          <p:nvPr/>
        </p:nvSpPr>
        <p:spPr>
          <a:xfrm>
            <a:off x="1768040" y="1530927"/>
            <a:ext cx="160712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rtl="1">
              <a:buFont typeface="Wingdings" panose="05000000000000000000" pitchFamily="2" charset="2"/>
              <a:buChar char="ü"/>
            </a:pPr>
            <a:r>
              <a:rPr lang="ar-LB" sz="1400" noProof="0" dirty="0">
                <a:ea typeface="+mn-lt"/>
              </a:rPr>
              <a:t>إسمنت ورمل</a:t>
            </a:r>
            <a:endParaRPr lang="ar-LB" noProof="0" dirty="0"/>
          </a:p>
        </p:txBody>
      </p:sp>
      <p:sp>
        <p:nvSpPr>
          <p:cNvPr id="24" name="TextBox 23">
            <a:extLst>
              <a:ext uri="{FF2B5EF4-FFF2-40B4-BE49-F238E27FC236}">
                <a16:creationId xmlns:a16="http://schemas.microsoft.com/office/drawing/2014/main" id="{DA192292-DDBE-A314-8212-17D149327836}"/>
              </a:ext>
            </a:extLst>
          </p:cNvPr>
          <p:cNvSpPr txBox="1"/>
          <p:nvPr/>
        </p:nvSpPr>
        <p:spPr>
          <a:xfrm>
            <a:off x="482380" y="1544781"/>
            <a:ext cx="15696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rtl="1">
              <a:buFont typeface="Wingdings" panose="05000000000000000000" pitchFamily="2" charset="2"/>
              <a:buChar char="ü"/>
            </a:pPr>
            <a:r>
              <a:rPr lang="ar-LB" sz="1400" noProof="0">
                <a:ea typeface="+mn-lt"/>
              </a:rPr>
              <a:t>طين وقش</a:t>
            </a:r>
            <a:endParaRPr lang="ar-LB" sz="1400" noProof="0">
              <a:latin typeface="Calibri"/>
              <a:ea typeface="Calibri"/>
            </a:endParaRPr>
          </a:p>
        </p:txBody>
      </p:sp>
      <p:sp>
        <p:nvSpPr>
          <p:cNvPr id="34" name="Oval 33">
            <a:extLst>
              <a:ext uri="{FF2B5EF4-FFF2-40B4-BE49-F238E27FC236}">
                <a16:creationId xmlns:a16="http://schemas.microsoft.com/office/drawing/2014/main" id="{5A4D63B5-F6C6-A58D-D7DC-5E6FC1D5CD61}"/>
              </a:ext>
            </a:extLst>
          </p:cNvPr>
          <p:cNvSpPr/>
          <p:nvPr/>
        </p:nvSpPr>
        <p:spPr>
          <a:xfrm>
            <a:off x="-2332686" y="4472402"/>
            <a:ext cx="13156" cy="13156"/>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1"/>
            <a:endParaRPr lang="ar-LB" noProof="0"/>
          </a:p>
        </p:txBody>
      </p:sp>
      <p:sp>
        <p:nvSpPr>
          <p:cNvPr id="5" name="Rectangle 4">
            <a:extLst>
              <a:ext uri="{FF2B5EF4-FFF2-40B4-BE49-F238E27FC236}">
                <a16:creationId xmlns:a16="http://schemas.microsoft.com/office/drawing/2014/main" id="{7B9A69DD-6D48-7E96-1688-1609886556B1}"/>
              </a:ext>
            </a:extLst>
          </p:cNvPr>
          <p:cNvSpPr/>
          <p:nvPr/>
        </p:nvSpPr>
        <p:spPr>
          <a:xfrm>
            <a:off x="5316458" y="2738316"/>
            <a:ext cx="4268453" cy="1477327"/>
          </a:xfrm>
          <a:prstGeom prst="rect">
            <a:avLst/>
          </a:prstGeom>
          <a:solidFill>
            <a:schemeClr val="bg1">
              <a:lumMod val="95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1"/>
            <a:endParaRPr lang="ar-LB" noProof="0"/>
          </a:p>
        </p:txBody>
      </p:sp>
      <p:pic>
        <p:nvPicPr>
          <p:cNvPr id="6" name="Picture 5">
            <a:extLst>
              <a:ext uri="{FF2B5EF4-FFF2-40B4-BE49-F238E27FC236}">
                <a16:creationId xmlns:a16="http://schemas.microsoft.com/office/drawing/2014/main" id="{87227220-3B79-F32B-6220-8AB70C80B6BC}"/>
              </a:ext>
            </a:extLst>
          </p:cNvPr>
          <p:cNvPicPr>
            <a:picLocks noChangeAspect="1"/>
          </p:cNvPicPr>
          <p:nvPr/>
        </p:nvPicPr>
        <p:blipFill>
          <a:blip r:embed="rId14"/>
          <a:stretch>
            <a:fillRect/>
          </a:stretch>
        </p:blipFill>
        <p:spPr>
          <a:xfrm>
            <a:off x="5160572" y="713681"/>
            <a:ext cx="861394" cy="933081"/>
          </a:xfrm>
          <a:prstGeom prst="rect">
            <a:avLst/>
          </a:prstGeom>
        </p:spPr>
      </p:pic>
      <p:sp>
        <p:nvSpPr>
          <p:cNvPr id="21" name="TextBox 20">
            <a:extLst>
              <a:ext uri="{FF2B5EF4-FFF2-40B4-BE49-F238E27FC236}">
                <a16:creationId xmlns:a16="http://schemas.microsoft.com/office/drawing/2014/main" id="{FED8F6E9-07C5-73A2-C3E4-4D3D02334F67}"/>
              </a:ext>
            </a:extLst>
          </p:cNvPr>
          <p:cNvSpPr txBox="1"/>
          <p:nvPr/>
        </p:nvSpPr>
        <p:spPr>
          <a:xfrm>
            <a:off x="6038509" y="623629"/>
            <a:ext cx="1402379" cy="738664"/>
          </a:xfrm>
          <a:prstGeom prst="rect">
            <a:avLst/>
          </a:prstGeom>
          <a:noFill/>
        </p:spPr>
        <p:txBody>
          <a:bodyPr wrap="square" lIns="91440" tIns="45720" rIns="91440" bIns="45720" anchor="t">
            <a:spAutoFit/>
          </a:bodyPr>
          <a:lstStyle/>
          <a:p>
            <a:pPr algn="l" rtl="1"/>
            <a:r>
              <a:rPr lang="ar-LB" sz="1400" noProof="0">
                <a:solidFill>
                  <a:schemeClr val="accent1"/>
                </a:solidFill>
                <a:ea typeface="+mn-lt"/>
              </a:rPr>
              <a:t>ارتدِ قفازات وأزِل الزجاج المكسور بعناية.</a:t>
            </a:r>
            <a:endParaRPr lang="ar-LB" noProof="0">
              <a:solidFill>
                <a:schemeClr val="accent1"/>
              </a:solidFill>
            </a:endParaRPr>
          </a:p>
        </p:txBody>
      </p:sp>
      <p:sp>
        <p:nvSpPr>
          <p:cNvPr id="26" name="TextBox 25">
            <a:extLst>
              <a:ext uri="{FF2B5EF4-FFF2-40B4-BE49-F238E27FC236}">
                <a16:creationId xmlns:a16="http://schemas.microsoft.com/office/drawing/2014/main" id="{D4DA5BA9-81F2-9DEA-5E7A-6360EF1A8461}"/>
              </a:ext>
            </a:extLst>
          </p:cNvPr>
          <p:cNvSpPr txBox="1"/>
          <p:nvPr/>
        </p:nvSpPr>
        <p:spPr>
          <a:xfrm>
            <a:off x="5018129" y="1820428"/>
            <a:ext cx="2432556" cy="738664"/>
          </a:xfrm>
          <a:prstGeom prst="rect">
            <a:avLst/>
          </a:prstGeom>
          <a:noFill/>
        </p:spPr>
        <p:txBody>
          <a:bodyPr wrap="square" lIns="91440" tIns="45720" rIns="91440" bIns="45720" anchor="t">
            <a:spAutoFit/>
          </a:bodyPr>
          <a:lstStyle/>
          <a:p>
            <a:pPr marL="285750" indent="-285750" algn="r" rtl="1">
              <a:buFont typeface="Wingdings" panose="05000000000000000000" pitchFamily="2" charset="2"/>
              <a:buChar char="q"/>
            </a:pPr>
            <a:r>
              <a:rPr lang="ar-LB" sz="1400" noProof="0">
                <a:solidFill>
                  <a:schemeClr val="accent1"/>
                </a:solidFill>
                <a:ea typeface="+mn-lt"/>
              </a:rPr>
              <a:t> </a:t>
            </a:r>
            <a:r>
              <a:rPr lang="ar-LB" sz="1400" b="1" noProof="0">
                <a:solidFill>
                  <a:schemeClr val="accent1"/>
                </a:solidFill>
                <a:ea typeface="+mn-lt"/>
              </a:rPr>
              <a:t>تثبيت غطاء مشمّع</a:t>
            </a:r>
            <a:r>
              <a:rPr lang="ar-LB" sz="1400" b="1">
                <a:solidFill>
                  <a:schemeClr val="accent1"/>
                </a:solidFill>
                <a:ea typeface="+mn-lt"/>
              </a:rPr>
              <a:t> </a:t>
            </a:r>
            <a:endParaRPr lang="ar-LB">
              <a:solidFill>
                <a:schemeClr val="accent1"/>
              </a:solidFill>
              <a:ea typeface="+mn-lt"/>
            </a:endParaRPr>
          </a:p>
          <a:p>
            <a:pPr algn="r" rtl="1"/>
            <a:r>
              <a:rPr lang="ar-LB" sz="1400" b="1">
                <a:solidFill>
                  <a:schemeClr val="accent1"/>
                </a:solidFill>
                <a:ea typeface="+mn-lt"/>
              </a:rPr>
              <a:t> </a:t>
            </a:r>
            <a:r>
              <a:rPr lang="ar-LB" sz="1400" noProof="0">
                <a:ea typeface="+mn-lt"/>
              </a:rPr>
              <a:t>استخدم الخشب والمسامير أو الحبال لإغلاق الفتحة بإحكام.</a:t>
            </a:r>
            <a:endParaRPr lang="ar-LB" noProof="0">
              <a:ea typeface="+mn-lt"/>
            </a:endParaRPr>
          </a:p>
        </p:txBody>
      </p:sp>
      <p:sp>
        <p:nvSpPr>
          <p:cNvPr id="27" name="TextBox 26">
            <a:extLst>
              <a:ext uri="{FF2B5EF4-FFF2-40B4-BE49-F238E27FC236}">
                <a16:creationId xmlns:a16="http://schemas.microsoft.com/office/drawing/2014/main" id="{1601A7EE-35FF-6FE7-4C20-65DC2B0D9239}"/>
              </a:ext>
            </a:extLst>
          </p:cNvPr>
          <p:cNvSpPr txBox="1"/>
          <p:nvPr/>
        </p:nvSpPr>
        <p:spPr>
          <a:xfrm>
            <a:off x="7330539" y="1822722"/>
            <a:ext cx="2254372" cy="523220"/>
          </a:xfrm>
          <a:prstGeom prst="rect">
            <a:avLst/>
          </a:prstGeom>
          <a:noFill/>
        </p:spPr>
        <p:txBody>
          <a:bodyPr wrap="square" lIns="91440" tIns="45720" rIns="91440" bIns="45720" anchor="t">
            <a:spAutoFit/>
          </a:bodyPr>
          <a:lstStyle/>
          <a:p>
            <a:pPr marL="285750" indent="-285750" algn="r" rtl="1">
              <a:buFont typeface="Wingdings" panose="05000000000000000000" pitchFamily="2" charset="2"/>
              <a:buChar char="q"/>
            </a:pPr>
            <a:r>
              <a:rPr lang="ar-LB" sz="1400" b="1" noProof="0">
                <a:solidFill>
                  <a:schemeClr val="accent1"/>
                </a:solidFill>
                <a:ea typeface="+mn-lt"/>
              </a:rPr>
              <a:t>إضافة حاجز</a:t>
            </a:r>
            <a:endParaRPr lang="ar-LB" noProof="0">
              <a:solidFill>
                <a:schemeClr val="accent1"/>
              </a:solidFill>
            </a:endParaRPr>
          </a:p>
          <a:p>
            <a:pPr algn="r" rtl="1"/>
            <a:r>
              <a:rPr lang="ar-LB" sz="1400" noProof="0">
                <a:solidFill>
                  <a:srgbClr val="000000"/>
                </a:solidFill>
                <a:ea typeface="+mn-lt"/>
              </a:rPr>
              <a:t>ضع حاجزاً لمنع الحوادث.</a:t>
            </a:r>
            <a:endParaRPr lang="ar-LB" noProof="0"/>
          </a:p>
        </p:txBody>
      </p:sp>
      <p:sp>
        <p:nvSpPr>
          <p:cNvPr id="28" name="Freeform 14">
            <a:extLst>
              <a:ext uri="{FF2B5EF4-FFF2-40B4-BE49-F238E27FC236}">
                <a16:creationId xmlns:a16="http://schemas.microsoft.com/office/drawing/2014/main" id="{13D185E6-8AB1-26E7-0607-38289A5592B7}"/>
              </a:ext>
            </a:extLst>
          </p:cNvPr>
          <p:cNvSpPr/>
          <p:nvPr/>
        </p:nvSpPr>
        <p:spPr>
          <a:xfrm>
            <a:off x="5408309" y="4357513"/>
            <a:ext cx="881074" cy="1658491"/>
          </a:xfrm>
          <a:custGeom>
            <a:avLst/>
            <a:gdLst/>
            <a:ahLst/>
            <a:cxnLst/>
            <a:rect l="l" t="t" r="r" b="b"/>
            <a:pathLst>
              <a:path w="2185988" h="4114800">
                <a:moveTo>
                  <a:pt x="0" y="0"/>
                </a:moveTo>
                <a:lnTo>
                  <a:pt x="2185987" y="0"/>
                </a:lnTo>
                <a:lnTo>
                  <a:pt x="2185987"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algn="l" rtl="1"/>
            <a:endParaRPr lang="ar-LB" noProof="0"/>
          </a:p>
        </p:txBody>
      </p:sp>
      <p:grpSp>
        <p:nvGrpSpPr>
          <p:cNvPr id="29" name="Group 28">
            <a:extLst>
              <a:ext uri="{FF2B5EF4-FFF2-40B4-BE49-F238E27FC236}">
                <a16:creationId xmlns:a16="http://schemas.microsoft.com/office/drawing/2014/main" id="{0E4E306D-E8D7-88A2-2709-9E5772BAFACC}"/>
              </a:ext>
            </a:extLst>
          </p:cNvPr>
          <p:cNvGrpSpPr/>
          <p:nvPr/>
        </p:nvGrpSpPr>
        <p:grpSpPr>
          <a:xfrm>
            <a:off x="8418541" y="2811805"/>
            <a:ext cx="901623" cy="1403838"/>
            <a:chOff x="-3974716" y="2794357"/>
            <a:chExt cx="1089014" cy="1695608"/>
          </a:xfrm>
        </p:grpSpPr>
        <p:sp>
          <p:nvSpPr>
            <p:cNvPr id="30" name="Freeform 12">
              <a:extLst>
                <a:ext uri="{FF2B5EF4-FFF2-40B4-BE49-F238E27FC236}">
                  <a16:creationId xmlns:a16="http://schemas.microsoft.com/office/drawing/2014/main" id="{7E727EFD-7D16-26FC-B395-84A73BDD7B85}"/>
                </a:ext>
              </a:extLst>
            </p:cNvPr>
            <p:cNvSpPr/>
            <p:nvPr/>
          </p:nvSpPr>
          <p:spPr>
            <a:xfrm>
              <a:off x="-3956348" y="2797847"/>
              <a:ext cx="970340" cy="1352391"/>
            </a:xfrm>
            <a:custGeom>
              <a:avLst/>
              <a:gdLst/>
              <a:ahLst/>
              <a:cxnLst/>
              <a:rect l="l" t="t" r="r" b="b"/>
              <a:pathLst>
                <a:path w="2952369" h="4114800">
                  <a:moveTo>
                    <a:pt x="0" y="0"/>
                  </a:moveTo>
                  <a:lnTo>
                    <a:pt x="2952369" y="0"/>
                  </a:lnTo>
                  <a:lnTo>
                    <a:pt x="2952369"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algn="l" rtl="1"/>
              <a:endParaRPr lang="ar-LB" noProof="0"/>
            </a:p>
          </p:txBody>
        </p:sp>
        <p:sp>
          <p:nvSpPr>
            <p:cNvPr id="31" name="Freeform 6">
              <a:extLst>
                <a:ext uri="{FF2B5EF4-FFF2-40B4-BE49-F238E27FC236}">
                  <a16:creationId xmlns:a16="http://schemas.microsoft.com/office/drawing/2014/main" id="{8112F73B-D439-C008-8802-BA03E2B49544}"/>
                </a:ext>
              </a:extLst>
            </p:cNvPr>
            <p:cNvSpPr/>
            <p:nvPr/>
          </p:nvSpPr>
          <p:spPr>
            <a:xfrm>
              <a:off x="-3974716" y="2806060"/>
              <a:ext cx="82238" cy="1344178"/>
            </a:xfrm>
            <a:custGeom>
              <a:avLst/>
              <a:gdLst/>
              <a:ahLst/>
              <a:cxnLst/>
              <a:rect l="l" t="t" r="r" b="b"/>
              <a:pathLst>
                <a:path w="577181" h="4776672">
                  <a:moveTo>
                    <a:pt x="0" y="0"/>
                  </a:moveTo>
                  <a:lnTo>
                    <a:pt x="577181" y="0"/>
                  </a:lnTo>
                  <a:lnTo>
                    <a:pt x="577181" y="4776672"/>
                  </a:lnTo>
                  <a:lnTo>
                    <a:pt x="0" y="47766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algn="l" rtl="1"/>
              <a:endParaRPr lang="ar-LB" noProof="0"/>
            </a:p>
          </p:txBody>
        </p:sp>
        <p:sp>
          <p:nvSpPr>
            <p:cNvPr id="32" name="Freeform 6">
              <a:extLst>
                <a:ext uri="{FF2B5EF4-FFF2-40B4-BE49-F238E27FC236}">
                  <a16:creationId xmlns:a16="http://schemas.microsoft.com/office/drawing/2014/main" id="{8EAFF0E1-0FD5-9A0E-C373-3C8991332777}"/>
                </a:ext>
              </a:extLst>
            </p:cNvPr>
            <p:cNvSpPr/>
            <p:nvPr/>
          </p:nvSpPr>
          <p:spPr>
            <a:xfrm>
              <a:off x="-3069136" y="2806060"/>
              <a:ext cx="82238" cy="1344178"/>
            </a:xfrm>
            <a:custGeom>
              <a:avLst/>
              <a:gdLst/>
              <a:ahLst/>
              <a:cxnLst/>
              <a:rect l="l" t="t" r="r" b="b"/>
              <a:pathLst>
                <a:path w="577181" h="4776672">
                  <a:moveTo>
                    <a:pt x="0" y="0"/>
                  </a:moveTo>
                  <a:lnTo>
                    <a:pt x="577181" y="0"/>
                  </a:lnTo>
                  <a:lnTo>
                    <a:pt x="577181" y="4776672"/>
                  </a:lnTo>
                  <a:lnTo>
                    <a:pt x="0" y="47766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algn="l" rtl="1"/>
              <a:endParaRPr lang="ar-LB" noProof="0"/>
            </a:p>
          </p:txBody>
        </p:sp>
        <p:sp>
          <p:nvSpPr>
            <p:cNvPr id="33" name="Freeform 6">
              <a:extLst>
                <a:ext uri="{FF2B5EF4-FFF2-40B4-BE49-F238E27FC236}">
                  <a16:creationId xmlns:a16="http://schemas.microsoft.com/office/drawing/2014/main" id="{078E1456-8E00-B0CA-BA65-86A452A88760}"/>
                </a:ext>
              </a:extLst>
            </p:cNvPr>
            <p:cNvSpPr/>
            <p:nvPr/>
          </p:nvSpPr>
          <p:spPr>
            <a:xfrm rot="16200000">
              <a:off x="-3517798" y="2345694"/>
              <a:ext cx="82238" cy="979563"/>
            </a:xfrm>
            <a:custGeom>
              <a:avLst/>
              <a:gdLst/>
              <a:ahLst/>
              <a:cxnLst/>
              <a:rect l="l" t="t" r="r" b="b"/>
              <a:pathLst>
                <a:path w="577181" h="4776672">
                  <a:moveTo>
                    <a:pt x="0" y="0"/>
                  </a:moveTo>
                  <a:lnTo>
                    <a:pt x="577181" y="0"/>
                  </a:lnTo>
                  <a:lnTo>
                    <a:pt x="577181" y="4776672"/>
                  </a:lnTo>
                  <a:lnTo>
                    <a:pt x="0" y="47766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algn="l" rtl="1"/>
              <a:endParaRPr lang="ar-LB" noProof="0"/>
            </a:p>
          </p:txBody>
        </p:sp>
        <p:sp>
          <p:nvSpPr>
            <p:cNvPr id="35" name="Rectangle 34">
              <a:extLst>
                <a:ext uri="{FF2B5EF4-FFF2-40B4-BE49-F238E27FC236}">
                  <a16:creationId xmlns:a16="http://schemas.microsoft.com/office/drawing/2014/main" id="{EB6D3E45-DB17-D8D6-C0FC-7DC578E5E06D}"/>
                </a:ext>
              </a:extLst>
            </p:cNvPr>
            <p:cNvSpPr/>
            <p:nvPr/>
          </p:nvSpPr>
          <p:spPr>
            <a:xfrm>
              <a:off x="-3892479" y="2874411"/>
              <a:ext cx="822454" cy="1200063"/>
            </a:xfrm>
            <a:prstGeom prst="rect">
              <a:avLst/>
            </a:prstGeom>
            <a:solidFill>
              <a:srgbClr val="4E95D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1"/>
              <a:endParaRPr lang="ar-LB" noProof="0"/>
            </a:p>
          </p:txBody>
        </p:sp>
        <p:sp>
          <p:nvSpPr>
            <p:cNvPr id="36" name="Rectangle 35">
              <a:extLst>
                <a:ext uri="{FF2B5EF4-FFF2-40B4-BE49-F238E27FC236}">
                  <a16:creationId xmlns:a16="http://schemas.microsoft.com/office/drawing/2014/main" id="{6B46B63D-17EB-7DD3-F446-AD58294C0A6A}"/>
                </a:ext>
              </a:extLst>
            </p:cNvPr>
            <p:cNvSpPr/>
            <p:nvPr/>
          </p:nvSpPr>
          <p:spPr>
            <a:xfrm>
              <a:off x="-3956349" y="2821556"/>
              <a:ext cx="941345" cy="1307133"/>
            </a:xfrm>
            <a:prstGeom prst="rect">
              <a:avLst/>
            </a:prstGeom>
            <a:solidFill>
              <a:srgbClr val="4E95D9">
                <a:alpha val="60000"/>
              </a:srgb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1"/>
              <a:endParaRPr lang="ar-LB" noProof="0"/>
            </a:p>
          </p:txBody>
        </p:sp>
        <p:sp>
          <p:nvSpPr>
            <p:cNvPr id="37" name="Oval 36">
              <a:extLst>
                <a:ext uri="{FF2B5EF4-FFF2-40B4-BE49-F238E27FC236}">
                  <a16:creationId xmlns:a16="http://schemas.microsoft.com/office/drawing/2014/main" id="{8636A322-F4EC-CBA4-B1C4-CEC6799E8E1C}"/>
                </a:ext>
              </a:extLst>
            </p:cNvPr>
            <p:cNvSpPr/>
            <p:nvPr/>
          </p:nvSpPr>
          <p:spPr>
            <a:xfrm>
              <a:off x="-3056151" y="2835475"/>
              <a:ext cx="18288" cy="1828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1"/>
              <a:endParaRPr lang="ar-LB" noProof="0"/>
            </a:p>
          </p:txBody>
        </p:sp>
        <p:sp>
          <p:nvSpPr>
            <p:cNvPr id="38" name="Oval 37">
              <a:extLst>
                <a:ext uri="{FF2B5EF4-FFF2-40B4-BE49-F238E27FC236}">
                  <a16:creationId xmlns:a16="http://schemas.microsoft.com/office/drawing/2014/main" id="{1F359409-97A7-7C35-34E3-DD02063C15B3}"/>
                </a:ext>
              </a:extLst>
            </p:cNvPr>
            <p:cNvSpPr/>
            <p:nvPr/>
          </p:nvSpPr>
          <p:spPr>
            <a:xfrm>
              <a:off x="-3934280" y="2840107"/>
              <a:ext cx="18288" cy="1828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1"/>
              <a:endParaRPr lang="ar-LB" noProof="0"/>
            </a:p>
          </p:txBody>
        </p:sp>
        <p:sp>
          <p:nvSpPr>
            <p:cNvPr id="39" name="Oval 38">
              <a:extLst>
                <a:ext uri="{FF2B5EF4-FFF2-40B4-BE49-F238E27FC236}">
                  <a16:creationId xmlns:a16="http://schemas.microsoft.com/office/drawing/2014/main" id="{3AC000A7-F62E-37A9-54A4-D0F8037DD9FC}"/>
                </a:ext>
              </a:extLst>
            </p:cNvPr>
            <p:cNvSpPr/>
            <p:nvPr/>
          </p:nvSpPr>
          <p:spPr>
            <a:xfrm>
              <a:off x="-3056151" y="3372198"/>
              <a:ext cx="18288" cy="1828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1"/>
              <a:endParaRPr lang="ar-LB" noProof="0"/>
            </a:p>
          </p:txBody>
        </p:sp>
        <p:sp>
          <p:nvSpPr>
            <p:cNvPr id="40" name="Oval 39">
              <a:extLst>
                <a:ext uri="{FF2B5EF4-FFF2-40B4-BE49-F238E27FC236}">
                  <a16:creationId xmlns:a16="http://schemas.microsoft.com/office/drawing/2014/main" id="{A031A4DC-9AF5-CB4F-C9FF-0BADCE4DBDAA}"/>
                </a:ext>
              </a:extLst>
            </p:cNvPr>
            <p:cNvSpPr/>
            <p:nvPr/>
          </p:nvSpPr>
          <p:spPr>
            <a:xfrm>
              <a:off x="-3934280" y="3376830"/>
              <a:ext cx="18288" cy="1828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1"/>
              <a:endParaRPr lang="ar-LB" noProof="0"/>
            </a:p>
          </p:txBody>
        </p:sp>
        <p:sp>
          <p:nvSpPr>
            <p:cNvPr id="41" name="Oval 40">
              <a:extLst>
                <a:ext uri="{FF2B5EF4-FFF2-40B4-BE49-F238E27FC236}">
                  <a16:creationId xmlns:a16="http://schemas.microsoft.com/office/drawing/2014/main" id="{220D21E0-A8FE-F0C8-D029-4F7B97D9AB5D}"/>
                </a:ext>
              </a:extLst>
            </p:cNvPr>
            <p:cNvSpPr/>
            <p:nvPr/>
          </p:nvSpPr>
          <p:spPr>
            <a:xfrm>
              <a:off x="-3058647" y="3076313"/>
              <a:ext cx="18288" cy="1828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1"/>
              <a:endParaRPr lang="ar-LB" noProof="0"/>
            </a:p>
          </p:txBody>
        </p:sp>
        <p:sp>
          <p:nvSpPr>
            <p:cNvPr id="42" name="Oval 41">
              <a:extLst>
                <a:ext uri="{FF2B5EF4-FFF2-40B4-BE49-F238E27FC236}">
                  <a16:creationId xmlns:a16="http://schemas.microsoft.com/office/drawing/2014/main" id="{3BA02BEE-D3EF-727C-6CD8-F409B9E1C813}"/>
                </a:ext>
              </a:extLst>
            </p:cNvPr>
            <p:cNvSpPr/>
            <p:nvPr/>
          </p:nvSpPr>
          <p:spPr>
            <a:xfrm>
              <a:off x="-3936776" y="3080945"/>
              <a:ext cx="18288" cy="1828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1"/>
              <a:endParaRPr lang="ar-LB" noProof="0"/>
            </a:p>
          </p:txBody>
        </p:sp>
        <p:cxnSp>
          <p:nvCxnSpPr>
            <p:cNvPr id="43" name="Straight Arrow Connector 42">
              <a:extLst>
                <a:ext uri="{FF2B5EF4-FFF2-40B4-BE49-F238E27FC236}">
                  <a16:creationId xmlns:a16="http://schemas.microsoft.com/office/drawing/2014/main" id="{4D2C9B32-F9DA-AF16-A31A-21BA97AE558E}"/>
                </a:ext>
              </a:extLst>
            </p:cNvPr>
            <p:cNvCxnSpPr>
              <a:cxnSpLocks/>
            </p:cNvCxnSpPr>
            <p:nvPr/>
          </p:nvCxnSpPr>
          <p:spPr>
            <a:xfrm flipV="1">
              <a:off x="-2885702" y="3617911"/>
              <a:ext cx="0" cy="8720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44" name="TextBox 43">
            <a:extLst>
              <a:ext uri="{FF2B5EF4-FFF2-40B4-BE49-F238E27FC236}">
                <a16:creationId xmlns:a16="http://schemas.microsoft.com/office/drawing/2014/main" id="{78F15F69-5952-5B8E-67A8-0C6FC3FA23D8}"/>
              </a:ext>
            </a:extLst>
          </p:cNvPr>
          <p:cNvSpPr txBox="1"/>
          <p:nvPr/>
        </p:nvSpPr>
        <p:spPr>
          <a:xfrm flipH="1">
            <a:off x="9306866" y="3560461"/>
            <a:ext cx="4003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1"/>
            <a:r>
              <a:rPr lang="ar-LB" sz="1400" dirty="0">
                <a:ea typeface="+mn-lt"/>
              </a:rPr>
              <a:t>١م</a:t>
            </a:r>
            <a:endParaRPr lang="ar-LB" sz="1400" noProof="0" dirty="0">
              <a:latin typeface="Calibri" panose="020F0502020204030204" pitchFamily="34" charset="0"/>
              <a:ea typeface="Calibri" panose="020F0502020204030204" pitchFamily="34" charset="0"/>
            </a:endParaRPr>
          </a:p>
        </p:txBody>
      </p:sp>
      <p:grpSp>
        <p:nvGrpSpPr>
          <p:cNvPr id="45" name="Group 44">
            <a:extLst>
              <a:ext uri="{FF2B5EF4-FFF2-40B4-BE49-F238E27FC236}">
                <a16:creationId xmlns:a16="http://schemas.microsoft.com/office/drawing/2014/main" id="{3CE21DA8-345A-A166-3DD2-F0336C56BD56}"/>
              </a:ext>
            </a:extLst>
          </p:cNvPr>
          <p:cNvGrpSpPr/>
          <p:nvPr/>
        </p:nvGrpSpPr>
        <p:grpSpPr>
          <a:xfrm>
            <a:off x="5597145" y="2823798"/>
            <a:ext cx="1819773" cy="1082641"/>
            <a:chOff x="154128" y="2762942"/>
            <a:chExt cx="2295528" cy="1365686"/>
          </a:xfrm>
        </p:grpSpPr>
        <p:grpSp>
          <p:nvGrpSpPr>
            <p:cNvPr id="46" name="Group 45">
              <a:extLst>
                <a:ext uri="{FF2B5EF4-FFF2-40B4-BE49-F238E27FC236}">
                  <a16:creationId xmlns:a16="http://schemas.microsoft.com/office/drawing/2014/main" id="{2F0F98EB-E3BF-D5DD-745F-7433BA020EF7}"/>
                </a:ext>
              </a:extLst>
            </p:cNvPr>
            <p:cNvGrpSpPr/>
            <p:nvPr/>
          </p:nvGrpSpPr>
          <p:grpSpPr>
            <a:xfrm>
              <a:off x="154128" y="2765474"/>
              <a:ext cx="1037191" cy="1352391"/>
              <a:chOff x="424686" y="5731149"/>
              <a:chExt cx="1037191" cy="1352391"/>
            </a:xfrm>
          </p:grpSpPr>
          <p:sp>
            <p:nvSpPr>
              <p:cNvPr id="57" name="Freeform 12">
                <a:extLst>
                  <a:ext uri="{FF2B5EF4-FFF2-40B4-BE49-F238E27FC236}">
                    <a16:creationId xmlns:a16="http://schemas.microsoft.com/office/drawing/2014/main" id="{1B52BD9E-D4AF-F03E-9E91-50738BCB0846}"/>
                  </a:ext>
                </a:extLst>
              </p:cNvPr>
              <p:cNvSpPr/>
              <p:nvPr/>
            </p:nvSpPr>
            <p:spPr>
              <a:xfrm>
                <a:off x="491537" y="5731149"/>
                <a:ext cx="970340" cy="1352391"/>
              </a:xfrm>
              <a:custGeom>
                <a:avLst/>
                <a:gdLst/>
                <a:ahLst/>
                <a:cxnLst/>
                <a:rect l="l" t="t" r="r" b="b"/>
                <a:pathLst>
                  <a:path w="2952369" h="4114800">
                    <a:moveTo>
                      <a:pt x="0" y="0"/>
                    </a:moveTo>
                    <a:lnTo>
                      <a:pt x="2952369" y="0"/>
                    </a:lnTo>
                    <a:lnTo>
                      <a:pt x="2952369"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algn="l" rtl="1"/>
                <a:endParaRPr lang="ar-LB" noProof="0"/>
              </a:p>
            </p:txBody>
          </p:sp>
          <p:sp>
            <p:nvSpPr>
              <p:cNvPr id="58" name="Explosion: 14 Points 57">
                <a:extLst>
                  <a:ext uri="{FF2B5EF4-FFF2-40B4-BE49-F238E27FC236}">
                    <a16:creationId xmlns:a16="http://schemas.microsoft.com/office/drawing/2014/main" id="{97DE800D-C084-4C29-8355-F2EE050BF051}"/>
                  </a:ext>
                </a:extLst>
              </p:cNvPr>
              <p:cNvSpPr/>
              <p:nvPr/>
            </p:nvSpPr>
            <p:spPr>
              <a:xfrm>
                <a:off x="629799" y="5913568"/>
                <a:ext cx="756190" cy="901928"/>
              </a:xfrm>
              <a:prstGeom prst="irregularSeal2">
                <a:avLst/>
              </a:prstGeom>
              <a:solidFill>
                <a:srgbClr val="1A1A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1"/>
                <a:endParaRPr lang="ar-LB" noProof="0"/>
              </a:p>
            </p:txBody>
          </p:sp>
          <p:sp>
            <p:nvSpPr>
              <p:cNvPr id="59" name="Lightning Bolt 58">
                <a:extLst>
                  <a:ext uri="{FF2B5EF4-FFF2-40B4-BE49-F238E27FC236}">
                    <a16:creationId xmlns:a16="http://schemas.microsoft.com/office/drawing/2014/main" id="{FEEA5359-F6B8-FB59-2300-86ED18FF053C}"/>
                  </a:ext>
                </a:extLst>
              </p:cNvPr>
              <p:cNvSpPr/>
              <p:nvPr/>
            </p:nvSpPr>
            <p:spPr>
              <a:xfrm>
                <a:off x="703351" y="6503723"/>
                <a:ext cx="756189" cy="579817"/>
              </a:xfrm>
              <a:prstGeom prst="lightningBolt">
                <a:avLst/>
              </a:prstGeom>
              <a:solidFill>
                <a:srgbClr val="1A1A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1"/>
                <a:endParaRPr lang="ar-LB" noProof="0"/>
              </a:p>
            </p:txBody>
          </p:sp>
          <p:sp>
            <p:nvSpPr>
              <p:cNvPr id="60" name="Lightning Bolt 59">
                <a:extLst>
                  <a:ext uri="{FF2B5EF4-FFF2-40B4-BE49-F238E27FC236}">
                    <a16:creationId xmlns:a16="http://schemas.microsoft.com/office/drawing/2014/main" id="{511319FE-BD51-16F2-8536-9AD27A42E7C4}"/>
                  </a:ext>
                </a:extLst>
              </p:cNvPr>
              <p:cNvSpPr/>
              <p:nvPr/>
            </p:nvSpPr>
            <p:spPr>
              <a:xfrm rot="4589051">
                <a:off x="444491" y="5729811"/>
                <a:ext cx="507267" cy="546878"/>
              </a:xfrm>
              <a:prstGeom prst="lightningBolt">
                <a:avLst/>
              </a:prstGeom>
              <a:solidFill>
                <a:srgbClr val="1A1A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1"/>
                <a:endParaRPr lang="ar-LB" noProof="0"/>
              </a:p>
            </p:txBody>
          </p:sp>
        </p:grpSp>
        <p:sp>
          <p:nvSpPr>
            <p:cNvPr id="47" name="Freeform 12">
              <a:extLst>
                <a:ext uri="{FF2B5EF4-FFF2-40B4-BE49-F238E27FC236}">
                  <a16:creationId xmlns:a16="http://schemas.microsoft.com/office/drawing/2014/main" id="{562FF6D3-D2C2-6D3A-20D8-3A08AD3B5B9D}"/>
                </a:ext>
              </a:extLst>
            </p:cNvPr>
            <p:cNvSpPr/>
            <p:nvPr/>
          </p:nvSpPr>
          <p:spPr>
            <a:xfrm>
              <a:off x="1479316" y="2766432"/>
              <a:ext cx="970340" cy="1352391"/>
            </a:xfrm>
            <a:custGeom>
              <a:avLst/>
              <a:gdLst/>
              <a:ahLst/>
              <a:cxnLst/>
              <a:rect l="l" t="t" r="r" b="b"/>
              <a:pathLst>
                <a:path w="2952369" h="4114800">
                  <a:moveTo>
                    <a:pt x="0" y="0"/>
                  </a:moveTo>
                  <a:lnTo>
                    <a:pt x="2952369" y="0"/>
                  </a:lnTo>
                  <a:lnTo>
                    <a:pt x="2952369"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algn="l" rtl="1"/>
              <a:endParaRPr lang="ar-LB" noProof="0"/>
            </a:p>
          </p:txBody>
        </p:sp>
        <p:sp>
          <p:nvSpPr>
            <p:cNvPr id="48" name="Freeform 6">
              <a:extLst>
                <a:ext uri="{FF2B5EF4-FFF2-40B4-BE49-F238E27FC236}">
                  <a16:creationId xmlns:a16="http://schemas.microsoft.com/office/drawing/2014/main" id="{95A0D4EC-020A-06F6-C06B-9D07417EFE24}"/>
                </a:ext>
              </a:extLst>
            </p:cNvPr>
            <p:cNvSpPr/>
            <p:nvPr/>
          </p:nvSpPr>
          <p:spPr>
            <a:xfrm>
              <a:off x="1460948" y="2774645"/>
              <a:ext cx="82238" cy="1344178"/>
            </a:xfrm>
            <a:custGeom>
              <a:avLst/>
              <a:gdLst/>
              <a:ahLst/>
              <a:cxnLst/>
              <a:rect l="l" t="t" r="r" b="b"/>
              <a:pathLst>
                <a:path w="577181" h="4776672">
                  <a:moveTo>
                    <a:pt x="0" y="0"/>
                  </a:moveTo>
                  <a:lnTo>
                    <a:pt x="577181" y="0"/>
                  </a:lnTo>
                  <a:lnTo>
                    <a:pt x="577181" y="4776672"/>
                  </a:lnTo>
                  <a:lnTo>
                    <a:pt x="0" y="4776672"/>
                  </a:lnTo>
                  <a:lnTo>
                    <a:pt x="0" y="0"/>
                  </a:lnTo>
                  <a:close/>
                </a:path>
              </a:pathLst>
            </a:custGeom>
            <a:blipFill>
              <a:blip r:embed="rId5">
                <a:extLst>
                  <a:ext uri="{96DAC541-7B7A-43D3-8B79-37D633B846F1}">
                    <asvg:svgBlip xmlns:asvg="http://schemas.microsoft.com/office/drawing/2016/SVG/main" r:embed="rId6"/>
                  </a:ext>
                </a:extLst>
              </a:blip>
              <a:stretch>
                <a:fillRect/>
              </a:stretch>
            </a:blipFill>
            <a:ln>
              <a:solidFill>
                <a:schemeClr val="tx1"/>
              </a:solidFill>
            </a:ln>
          </p:spPr>
          <p:txBody>
            <a:bodyPr/>
            <a:lstStyle/>
            <a:p>
              <a:pPr algn="l" rtl="1"/>
              <a:endParaRPr lang="ar-LB" noProof="0"/>
            </a:p>
          </p:txBody>
        </p:sp>
        <p:sp>
          <p:nvSpPr>
            <p:cNvPr id="49" name="Freeform 6">
              <a:extLst>
                <a:ext uri="{FF2B5EF4-FFF2-40B4-BE49-F238E27FC236}">
                  <a16:creationId xmlns:a16="http://schemas.microsoft.com/office/drawing/2014/main" id="{75A21553-F894-32E3-3524-6D21E07344DB}"/>
                </a:ext>
              </a:extLst>
            </p:cNvPr>
            <p:cNvSpPr/>
            <p:nvPr/>
          </p:nvSpPr>
          <p:spPr>
            <a:xfrm>
              <a:off x="2366528" y="2774645"/>
              <a:ext cx="82238" cy="1344178"/>
            </a:xfrm>
            <a:custGeom>
              <a:avLst/>
              <a:gdLst/>
              <a:ahLst/>
              <a:cxnLst/>
              <a:rect l="l" t="t" r="r" b="b"/>
              <a:pathLst>
                <a:path w="577181" h="4776672">
                  <a:moveTo>
                    <a:pt x="0" y="0"/>
                  </a:moveTo>
                  <a:lnTo>
                    <a:pt x="577181" y="0"/>
                  </a:lnTo>
                  <a:lnTo>
                    <a:pt x="577181" y="4776672"/>
                  </a:lnTo>
                  <a:lnTo>
                    <a:pt x="0" y="4776672"/>
                  </a:lnTo>
                  <a:lnTo>
                    <a:pt x="0" y="0"/>
                  </a:lnTo>
                  <a:close/>
                </a:path>
              </a:pathLst>
            </a:custGeom>
            <a:blipFill>
              <a:blip r:embed="rId5">
                <a:extLst>
                  <a:ext uri="{96DAC541-7B7A-43D3-8B79-37D633B846F1}">
                    <asvg:svgBlip xmlns:asvg="http://schemas.microsoft.com/office/drawing/2016/SVG/main" r:embed="rId6"/>
                  </a:ext>
                </a:extLst>
              </a:blip>
              <a:stretch>
                <a:fillRect/>
              </a:stretch>
            </a:blipFill>
            <a:ln>
              <a:solidFill>
                <a:schemeClr val="tx1"/>
              </a:solidFill>
            </a:ln>
          </p:spPr>
          <p:txBody>
            <a:bodyPr/>
            <a:lstStyle/>
            <a:p>
              <a:pPr algn="l" rtl="1"/>
              <a:endParaRPr lang="ar-LB" noProof="0"/>
            </a:p>
          </p:txBody>
        </p:sp>
        <p:sp>
          <p:nvSpPr>
            <p:cNvPr id="50" name="Freeform 6">
              <a:extLst>
                <a:ext uri="{FF2B5EF4-FFF2-40B4-BE49-F238E27FC236}">
                  <a16:creationId xmlns:a16="http://schemas.microsoft.com/office/drawing/2014/main" id="{5FFBC26D-05A2-A167-CAE8-59A4B9387A0B}"/>
                </a:ext>
              </a:extLst>
            </p:cNvPr>
            <p:cNvSpPr/>
            <p:nvPr/>
          </p:nvSpPr>
          <p:spPr>
            <a:xfrm rot="16200000">
              <a:off x="1917866" y="3597727"/>
              <a:ext cx="82238" cy="979563"/>
            </a:xfrm>
            <a:custGeom>
              <a:avLst/>
              <a:gdLst/>
              <a:ahLst/>
              <a:cxnLst/>
              <a:rect l="l" t="t" r="r" b="b"/>
              <a:pathLst>
                <a:path w="577181" h="4776672">
                  <a:moveTo>
                    <a:pt x="0" y="0"/>
                  </a:moveTo>
                  <a:lnTo>
                    <a:pt x="577181" y="0"/>
                  </a:lnTo>
                  <a:lnTo>
                    <a:pt x="577181" y="4776672"/>
                  </a:lnTo>
                  <a:lnTo>
                    <a:pt x="0" y="4776672"/>
                  </a:lnTo>
                  <a:lnTo>
                    <a:pt x="0" y="0"/>
                  </a:lnTo>
                  <a:close/>
                </a:path>
              </a:pathLst>
            </a:custGeom>
            <a:blipFill>
              <a:blip r:embed="rId5">
                <a:extLst>
                  <a:ext uri="{96DAC541-7B7A-43D3-8B79-37D633B846F1}">
                    <asvg:svgBlip xmlns:asvg="http://schemas.microsoft.com/office/drawing/2016/SVG/main" r:embed="rId6"/>
                  </a:ext>
                </a:extLst>
              </a:blip>
              <a:stretch>
                <a:fillRect/>
              </a:stretch>
            </a:blipFill>
            <a:ln>
              <a:solidFill>
                <a:schemeClr val="tx1"/>
              </a:solidFill>
            </a:ln>
          </p:spPr>
          <p:txBody>
            <a:bodyPr/>
            <a:lstStyle/>
            <a:p>
              <a:pPr algn="l" rtl="1"/>
              <a:endParaRPr lang="ar-LB" noProof="0"/>
            </a:p>
          </p:txBody>
        </p:sp>
        <p:sp>
          <p:nvSpPr>
            <p:cNvPr id="51" name="Rectangle 50">
              <a:extLst>
                <a:ext uri="{FF2B5EF4-FFF2-40B4-BE49-F238E27FC236}">
                  <a16:creationId xmlns:a16="http://schemas.microsoft.com/office/drawing/2014/main" id="{544477B0-A6F5-E865-5478-272DE4653F5F}"/>
                </a:ext>
              </a:extLst>
            </p:cNvPr>
            <p:cNvSpPr/>
            <p:nvPr/>
          </p:nvSpPr>
          <p:spPr>
            <a:xfrm>
              <a:off x="1543185" y="2842996"/>
              <a:ext cx="822454" cy="1200063"/>
            </a:xfrm>
            <a:prstGeom prst="rect">
              <a:avLst/>
            </a:prstGeom>
            <a:solidFill>
              <a:srgbClr val="4E95D9"/>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1"/>
              <a:endParaRPr lang="ar-LB" noProof="0"/>
            </a:p>
          </p:txBody>
        </p:sp>
        <p:sp>
          <p:nvSpPr>
            <p:cNvPr id="52" name="Oval 51">
              <a:extLst>
                <a:ext uri="{FF2B5EF4-FFF2-40B4-BE49-F238E27FC236}">
                  <a16:creationId xmlns:a16="http://schemas.microsoft.com/office/drawing/2014/main" id="{FE23E5EA-B42C-0A51-17EF-AB5116C43E47}"/>
                </a:ext>
              </a:extLst>
            </p:cNvPr>
            <p:cNvSpPr/>
            <p:nvPr/>
          </p:nvSpPr>
          <p:spPr>
            <a:xfrm>
              <a:off x="2377017" y="4062293"/>
              <a:ext cx="18288" cy="1828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1"/>
              <a:endParaRPr lang="ar-LB" noProof="0"/>
            </a:p>
          </p:txBody>
        </p:sp>
        <p:sp>
          <p:nvSpPr>
            <p:cNvPr id="53" name="Oval 52">
              <a:extLst>
                <a:ext uri="{FF2B5EF4-FFF2-40B4-BE49-F238E27FC236}">
                  <a16:creationId xmlns:a16="http://schemas.microsoft.com/office/drawing/2014/main" id="{C5D56D71-6CCF-0144-7139-752C48360B10}"/>
                </a:ext>
              </a:extLst>
            </p:cNvPr>
            <p:cNvSpPr/>
            <p:nvPr/>
          </p:nvSpPr>
          <p:spPr>
            <a:xfrm>
              <a:off x="1498888" y="4066925"/>
              <a:ext cx="18288" cy="1828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1"/>
              <a:endParaRPr lang="ar-LB" noProof="0"/>
            </a:p>
          </p:txBody>
        </p:sp>
        <p:sp>
          <p:nvSpPr>
            <p:cNvPr id="54" name="Freeform 6">
              <a:extLst>
                <a:ext uri="{FF2B5EF4-FFF2-40B4-BE49-F238E27FC236}">
                  <a16:creationId xmlns:a16="http://schemas.microsoft.com/office/drawing/2014/main" id="{83C46DF5-BC9E-FBE5-1DB2-B108B285FBF8}"/>
                </a:ext>
              </a:extLst>
            </p:cNvPr>
            <p:cNvSpPr/>
            <p:nvPr/>
          </p:nvSpPr>
          <p:spPr>
            <a:xfrm rot="16200000">
              <a:off x="1917866" y="2314279"/>
              <a:ext cx="82238" cy="979563"/>
            </a:xfrm>
            <a:custGeom>
              <a:avLst/>
              <a:gdLst/>
              <a:ahLst/>
              <a:cxnLst/>
              <a:rect l="l" t="t" r="r" b="b"/>
              <a:pathLst>
                <a:path w="577181" h="4776672">
                  <a:moveTo>
                    <a:pt x="0" y="0"/>
                  </a:moveTo>
                  <a:lnTo>
                    <a:pt x="577181" y="0"/>
                  </a:lnTo>
                  <a:lnTo>
                    <a:pt x="577181" y="4776672"/>
                  </a:lnTo>
                  <a:lnTo>
                    <a:pt x="0" y="4776672"/>
                  </a:lnTo>
                  <a:lnTo>
                    <a:pt x="0" y="0"/>
                  </a:lnTo>
                  <a:close/>
                </a:path>
              </a:pathLst>
            </a:custGeom>
            <a:blipFill>
              <a:blip r:embed="rId5">
                <a:extLst>
                  <a:ext uri="{96DAC541-7B7A-43D3-8B79-37D633B846F1}">
                    <asvg:svgBlip xmlns:asvg="http://schemas.microsoft.com/office/drawing/2016/SVG/main" r:embed="rId6"/>
                  </a:ext>
                </a:extLst>
              </a:blip>
              <a:stretch>
                <a:fillRect/>
              </a:stretch>
            </a:blipFill>
            <a:ln>
              <a:solidFill>
                <a:schemeClr val="tx1"/>
              </a:solidFill>
            </a:ln>
          </p:spPr>
          <p:txBody>
            <a:bodyPr/>
            <a:lstStyle/>
            <a:p>
              <a:pPr algn="l" rtl="1"/>
              <a:endParaRPr lang="ar-LB" noProof="0"/>
            </a:p>
          </p:txBody>
        </p:sp>
        <p:sp>
          <p:nvSpPr>
            <p:cNvPr id="55" name="Oval 54">
              <a:extLst>
                <a:ext uri="{FF2B5EF4-FFF2-40B4-BE49-F238E27FC236}">
                  <a16:creationId xmlns:a16="http://schemas.microsoft.com/office/drawing/2014/main" id="{F4346942-071B-2B7A-3AF9-A8F70A7020FD}"/>
                </a:ext>
              </a:extLst>
            </p:cNvPr>
            <p:cNvSpPr/>
            <p:nvPr/>
          </p:nvSpPr>
          <p:spPr>
            <a:xfrm>
              <a:off x="2379513" y="2804060"/>
              <a:ext cx="18288" cy="1828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1"/>
              <a:endParaRPr lang="ar-LB" noProof="0"/>
            </a:p>
          </p:txBody>
        </p:sp>
        <p:sp>
          <p:nvSpPr>
            <p:cNvPr id="56" name="Oval 55">
              <a:extLst>
                <a:ext uri="{FF2B5EF4-FFF2-40B4-BE49-F238E27FC236}">
                  <a16:creationId xmlns:a16="http://schemas.microsoft.com/office/drawing/2014/main" id="{22E4EF2F-83D7-DF7D-F0AA-B57CE53FE80E}"/>
                </a:ext>
              </a:extLst>
            </p:cNvPr>
            <p:cNvSpPr/>
            <p:nvPr/>
          </p:nvSpPr>
          <p:spPr>
            <a:xfrm>
              <a:off x="1501384" y="2808692"/>
              <a:ext cx="18288" cy="1828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1"/>
              <a:endParaRPr lang="ar-LB" noProof="0"/>
            </a:p>
          </p:txBody>
        </p:sp>
      </p:grpSp>
      <p:sp>
        <p:nvSpPr>
          <p:cNvPr id="61" name="Freeform 14">
            <a:extLst>
              <a:ext uri="{FF2B5EF4-FFF2-40B4-BE49-F238E27FC236}">
                <a16:creationId xmlns:a16="http://schemas.microsoft.com/office/drawing/2014/main" id="{5674C43C-8A5B-49AA-36B1-CAFE831ADC8E}"/>
              </a:ext>
            </a:extLst>
          </p:cNvPr>
          <p:cNvSpPr/>
          <p:nvPr/>
        </p:nvSpPr>
        <p:spPr>
          <a:xfrm>
            <a:off x="8687083" y="4357512"/>
            <a:ext cx="881074" cy="1611413"/>
          </a:xfrm>
          <a:custGeom>
            <a:avLst/>
            <a:gdLst/>
            <a:ahLst/>
            <a:cxnLst/>
            <a:rect l="l" t="t" r="r" b="b"/>
            <a:pathLst>
              <a:path w="2185988" h="4114800">
                <a:moveTo>
                  <a:pt x="0" y="0"/>
                </a:moveTo>
                <a:lnTo>
                  <a:pt x="2185987" y="0"/>
                </a:lnTo>
                <a:lnTo>
                  <a:pt x="2185987"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b="-2922"/>
            </a:stretch>
          </a:blipFill>
        </p:spPr>
        <p:txBody>
          <a:bodyPr/>
          <a:lstStyle/>
          <a:p>
            <a:pPr algn="l" rtl="1"/>
            <a:endParaRPr lang="ar-LB" noProof="0"/>
          </a:p>
        </p:txBody>
      </p:sp>
      <p:pic>
        <p:nvPicPr>
          <p:cNvPr id="62" name="Picture 61">
            <a:extLst>
              <a:ext uri="{FF2B5EF4-FFF2-40B4-BE49-F238E27FC236}">
                <a16:creationId xmlns:a16="http://schemas.microsoft.com/office/drawing/2014/main" id="{4D25EDE3-5867-0AF6-E1DD-339FC0E8C5AE}"/>
              </a:ext>
            </a:extLst>
          </p:cNvPr>
          <p:cNvPicPr>
            <a:picLocks noChangeAspect="1"/>
          </p:cNvPicPr>
          <p:nvPr/>
        </p:nvPicPr>
        <p:blipFill>
          <a:blip r:embed="rId19"/>
          <a:stretch>
            <a:fillRect/>
          </a:stretch>
        </p:blipFill>
        <p:spPr>
          <a:xfrm>
            <a:off x="8775177" y="4425454"/>
            <a:ext cx="704886" cy="1543471"/>
          </a:xfrm>
          <a:prstGeom prst="rect">
            <a:avLst/>
          </a:prstGeom>
        </p:spPr>
      </p:pic>
      <p:sp>
        <p:nvSpPr>
          <p:cNvPr id="63" name="TextBox 62">
            <a:extLst>
              <a:ext uri="{FF2B5EF4-FFF2-40B4-BE49-F238E27FC236}">
                <a16:creationId xmlns:a16="http://schemas.microsoft.com/office/drawing/2014/main" id="{B2C77631-38F7-AEC2-1E83-23DB46C42E5E}"/>
              </a:ext>
            </a:extLst>
          </p:cNvPr>
          <p:cNvSpPr txBox="1"/>
          <p:nvPr/>
        </p:nvSpPr>
        <p:spPr>
          <a:xfrm>
            <a:off x="5849190" y="4665487"/>
            <a:ext cx="2670191" cy="738664"/>
          </a:xfrm>
          <a:prstGeom prst="rect">
            <a:avLst/>
          </a:prstGeom>
          <a:noFill/>
        </p:spPr>
        <p:txBody>
          <a:bodyPr wrap="square" lIns="91440" tIns="45720" rIns="91440" bIns="45720" anchor="t">
            <a:spAutoFit/>
          </a:bodyPr>
          <a:lstStyle/>
          <a:p>
            <a:pPr marL="285750" indent="-285750" algn="r" rtl="1">
              <a:buFont typeface="Wingdings" panose="05000000000000000000" pitchFamily="2" charset="2"/>
              <a:buChar char="q"/>
            </a:pPr>
            <a:r>
              <a:rPr lang="ar-LB" sz="1400" noProof="0" dirty="0">
                <a:solidFill>
                  <a:schemeClr val="accent1"/>
                </a:solidFill>
                <a:ea typeface="+mn-lt"/>
              </a:rPr>
              <a:t>إ</a:t>
            </a:r>
            <a:r>
              <a:rPr lang="ar-LB" sz="1400" b="1" noProof="0" dirty="0">
                <a:solidFill>
                  <a:schemeClr val="accent1"/>
                </a:solidFill>
                <a:ea typeface="+mn-lt"/>
              </a:rPr>
              <a:t>عادة </a:t>
            </a:r>
            <a:r>
              <a:rPr lang="ar-LB" sz="1400" b="1" dirty="0">
                <a:solidFill>
                  <a:schemeClr val="accent1"/>
                </a:solidFill>
                <a:ea typeface="+mn-lt"/>
              </a:rPr>
              <a:t>استخدام </a:t>
            </a:r>
            <a:r>
              <a:rPr lang="ar-LB" sz="1400" b="1" noProof="0" dirty="0">
                <a:solidFill>
                  <a:schemeClr val="accent1"/>
                </a:solidFill>
                <a:ea typeface="+mn-lt"/>
              </a:rPr>
              <a:t>الأبواب القديمة</a:t>
            </a:r>
            <a:endParaRPr lang="ar-LB" b="1" dirty="0">
              <a:solidFill>
                <a:schemeClr val="accent1"/>
              </a:solidFill>
            </a:endParaRPr>
          </a:p>
          <a:p>
            <a:pPr algn="r" rtl="1"/>
            <a:r>
              <a:rPr lang="ar-LB" sz="1400" dirty="0">
                <a:solidFill>
                  <a:srgbClr val="000000"/>
                </a:solidFill>
              </a:rPr>
              <a:t>عدّلها لتناسب حجم الفتحات.</a:t>
            </a:r>
            <a:endParaRPr lang="ar-LB" sz="1400" dirty="0">
              <a:solidFill>
                <a:schemeClr val="accent1"/>
              </a:solidFill>
            </a:endParaRPr>
          </a:p>
          <a:p>
            <a:pPr algn="r" rtl="1"/>
            <a:endParaRPr lang="ar-LB" sz="1400" dirty="0">
              <a:solidFill>
                <a:schemeClr val="accent1"/>
              </a:solidFill>
            </a:endParaRPr>
          </a:p>
        </p:txBody>
      </p:sp>
      <p:grpSp>
        <p:nvGrpSpPr>
          <p:cNvPr id="64" name="Group 63">
            <a:extLst>
              <a:ext uri="{FF2B5EF4-FFF2-40B4-BE49-F238E27FC236}">
                <a16:creationId xmlns:a16="http://schemas.microsoft.com/office/drawing/2014/main" id="{F56E1057-B729-AB87-6358-A7BE540E0CAE}"/>
              </a:ext>
            </a:extLst>
          </p:cNvPr>
          <p:cNvGrpSpPr/>
          <p:nvPr/>
        </p:nvGrpSpPr>
        <p:grpSpPr>
          <a:xfrm>
            <a:off x="7384970" y="601983"/>
            <a:ext cx="991583" cy="954107"/>
            <a:chOff x="2681420" y="601983"/>
            <a:chExt cx="1252555" cy="1205216"/>
          </a:xfrm>
        </p:grpSpPr>
        <p:sp>
          <p:nvSpPr>
            <p:cNvPr id="65" name="Freeform 9">
              <a:extLst>
                <a:ext uri="{FF2B5EF4-FFF2-40B4-BE49-F238E27FC236}">
                  <a16:creationId xmlns:a16="http://schemas.microsoft.com/office/drawing/2014/main" id="{BB9F7000-538E-0354-AC5D-3377C42A4951}"/>
                </a:ext>
              </a:extLst>
            </p:cNvPr>
            <p:cNvSpPr/>
            <p:nvPr/>
          </p:nvSpPr>
          <p:spPr>
            <a:xfrm>
              <a:off x="2681420" y="601983"/>
              <a:ext cx="1252555" cy="1205216"/>
            </a:xfrm>
            <a:custGeom>
              <a:avLst/>
              <a:gdLst/>
              <a:ahLst/>
              <a:cxnLst/>
              <a:rect l="l" t="t" r="r" b="b"/>
              <a:pathLst>
                <a:path w="3181330" h="3339979">
                  <a:moveTo>
                    <a:pt x="0" y="0"/>
                  </a:moveTo>
                  <a:lnTo>
                    <a:pt x="3181329" y="0"/>
                  </a:lnTo>
                  <a:lnTo>
                    <a:pt x="3181329" y="3339979"/>
                  </a:lnTo>
                  <a:lnTo>
                    <a:pt x="0" y="3339979"/>
                  </a:lnTo>
                  <a:lnTo>
                    <a:pt x="0" y="0"/>
                  </a:lnTo>
                  <a:close/>
                </a:path>
              </a:pathLst>
            </a:custGeom>
            <a:blipFill>
              <a:blip r:embed="rId20">
                <a:extLst>
                  <a:ext uri="{BEBA8EAE-BF5A-486C-A8C5-ECC9F3942E4B}">
                    <a14:imgProps xmlns:a14="http://schemas.microsoft.com/office/drawing/2010/main">
                      <a14:imgLayer r:embed="rId21">
                        <a14:imgEffect>
                          <a14:colorTemperature colorTemp="5300"/>
                        </a14:imgEffect>
                      </a14:imgLayer>
                    </a14:imgProps>
                  </a:ext>
                </a:extLst>
              </a:blip>
              <a:stretch>
                <a:fillRect l="-96396" t="-221053" r="-348794" b="-273806"/>
              </a:stretch>
            </a:blipFill>
          </p:spPr>
          <p:txBody>
            <a:bodyPr/>
            <a:lstStyle/>
            <a:p>
              <a:pPr algn="l" rtl="1"/>
              <a:endParaRPr lang="ar-LB" sz="675" noProof="0"/>
            </a:p>
          </p:txBody>
        </p:sp>
        <p:pic>
          <p:nvPicPr>
            <p:cNvPr id="66" name="Picture 65">
              <a:extLst>
                <a:ext uri="{FF2B5EF4-FFF2-40B4-BE49-F238E27FC236}">
                  <a16:creationId xmlns:a16="http://schemas.microsoft.com/office/drawing/2014/main" id="{CD4C4FF5-03E8-C8B5-2A69-27BAC686E960}"/>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4825" b="92325" l="4167" r="91667">
                          <a14:foregroundMark x1="33333" y1="39693" x2="24167" y2="14035"/>
                          <a14:foregroundMark x1="22500" y1="15789" x2="21250" y2="10746"/>
                          <a14:foregroundMark x1="25833" y1="10746" x2="20062" y2="16360"/>
                          <a14:foregroundMark x1="24167" y1="8991" x2="20464" y2="14188"/>
                          <a14:foregroundMark x1="23333" y1="7675" x2="20982" y2="11387"/>
                          <a14:foregroundMark x1="16797" y1="34015" x2="18750" y2="55702"/>
                          <a14:foregroundMark x1="27083" y1="21053" x2="26667" y2="76754"/>
                          <a14:foregroundMark x1="23333" y1="17982" x2="12917" y2="72807"/>
                          <a14:foregroundMark x1="20417" y1="14035" x2="30000" y2="58772"/>
                          <a14:foregroundMark x1="30000" y1="58772" x2="91667" y2="24781"/>
                          <a14:foregroundMark x1="91667" y1="24781" x2="41667" y2="59430"/>
                          <a14:foregroundMark x1="41667" y1="59430" x2="82917" y2="21272"/>
                          <a14:foregroundMark x1="25000" y1="9868" x2="8750" y2="28947"/>
                          <a14:foregroundMark x1="9167" y1="22149" x2="27917" y2="7675"/>
                          <a14:foregroundMark x1="23750" y1="9430" x2="10000" y2="16009"/>
                          <a14:foregroundMark x1="15000" y1="10307" x2="12500" y2="8114"/>
                          <a14:foregroundMark x1="27083" y1="8991" x2="35000" y2="17325"/>
                          <a14:foregroundMark x1="33333" y1="7895" x2="42500" y2="21272"/>
                          <a14:foregroundMark x1="32917" y1="11842" x2="4583" y2="46491"/>
                          <a14:foregroundMark x1="64583" y1="8333" x2="80417" y2="8991"/>
                          <a14:foregroundMark x1="80000" y1="7895" x2="65417" y2="4825"/>
                          <a14:foregroundMark x1="53750" y1="88158" x2="69583" y2="92325"/>
                          <a14:backgroundMark x1="3839" y1="46332" x2="2917" y2="51316"/>
                          <a14:backgroundMark x1="7121" y1="28586" x2="6965" y2="29430"/>
                          <a14:backgroundMark x1="11229" y1="6374" x2="10913" y2="8083"/>
                          <a14:backgroundMark x1="12083" y1="1754" x2="11410" y2="5392"/>
                        </a14:backgroundRemoval>
                      </a14:imgEffect>
                    </a14:imgLayer>
                  </a14:imgProps>
                </a:ext>
              </a:extLst>
            </a:blip>
            <a:stretch>
              <a:fillRect/>
            </a:stretch>
          </p:blipFill>
          <p:spPr>
            <a:xfrm>
              <a:off x="3276428" y="824975"/>
              <a:ext cx="264943" cy="503393"/>
            </a:xfrm>
            <a:prstGeom prst="rect">
              <a:avLst/>
            </a:prstGeom>
          </p:spPr>
        </p:pic>
      </p:grpSp>
      <p:sp>
        <p:nvSpPr>
          <p:cNvPr id="67" name="TextBox 66">
            <a:extLst>
              <a:ext uri="{FF2B5EF4-FFF2-40B4-BE49-F238E27FC236}">
                <a16:creationId xmlns:a16="http://schemas.microsoft.com/office/drawing/2014/main" id="{8D3E1B47-0FC4-3FB1-0644-DB798A0171C9}"/>
              </a:ext>
            </a:extLst>
          </p:cNvPr>
          <p:cNvSpPr txBox="1"/>
          <p:nvPr/>
        </p:nvSpPr>
        <p:spPr>
          <a:xfrm>
            <a:off x="8426060" y="620101"/>
            <a:ext cx="1417404" cy="738664"/>
          </a:xfrm>
          <a:prstGeom prst="rect">
            <a:avLst/>
          </a:prstGeom>
          <a:noFill/>
        </p:spPr>
        <p:txBody>
          <a:bodyPr wrap="square" lIns="91440" tIns="45720" rIns="91440" bIns="45720" anchor="t">
            <a:spAutoFit/>
          </a:bodyPr>
          <a:lstStyle/>
          <a:p>
            <a:pPr algn="l" rtl="1"/>
            <a:r>
              <a:rPr lang="ar-LB" sz="1400" noProof="0" dirty="0">
                <a:solidFill>
                  <a:schemeClr val="accent1"/>
                </a:solidFill>
                <a:ea typeface="+mn-lt"/>
              </a:rPr>
              <a:t>أبقِ الأطفال بعيدين عن النوافذ غير الآمنة.</a:t>
            </a:r>
            <a:endParaRPr lang="ar-LB" noProof="0" dirty="0">
              <a:solidFill>
                <a:schemeClr val="accent1"/>
              </a:solidFill>
            </a:endParaRPr>
          </a:p>
        </p:txBody>
      </p:sp>
      <p:sp>
        <p:nvSpPr>
          <p:cNvPr id="68" name="TextBox 67">
            <a:extLst>
              <a:ext uri="{FF2B5EF4-FFF2-40B4-BE49-F238E27FC236}">
                <a16:creationId xmlns:a16="http://schemas.microsoft.com/office/drawing/2014/main" id="{3971714C-7EDC-D30E-E03C-FA45C2EEB4C9}"/>
              </a:ext>
            </a:extLst>
          </p:cNvPr>
          <p:cNvSpPr txBox="1"/>
          <p:nvPr/>
        </p:nvSpPr>
        <p:spPr>
          <a:xfrm>
            <a:off x="6866570" y="91729"/>
            <a:ext cx="3025146" cy="400110"/>
          </a:xfrm>
          <a:prstGeom prst="rect">
            <a:avLst/>
          </a:prstGeom>
          <a:noFill/>
        </p:spPr>
        <p:txBody>
          <a:bodyPr wrap="square" lIns="91440" tIns="45720" rIns="91440" bIns="45720" anchor="t">
            <a:spAutoFit/>
          </a:bodyPr>
          <a:lstStyle/>
          <a:p>
            <a:pPr algn="r" rtl="1"/>
            <a:r>
              <a:rPr lang="ar-LB" sz="2000" b="1" noProof="0" dirty="0">
                <a:solidFill>
                  <a:srgbClr val="980000"/>
                </a:solidFill>
                <a:ea typeface="+mn-lt"/>
              </a:rPr>
              <a:t>إغلاق الفتحات</a:t>
            </a:r>
            <a:endParaRPr lang="ar-LB" b="1" noProof="0" dirty="0"/>
          </a:p>
        </p:txBody>
      </p:sp>
      <p:cxnSp>
        <p:nvCxnSpPr>
          <p:cNvPr id="69" name="Straight Connector 68">
            <a:extLst>
              <a:ext uri="{FF2B5EF4-FFF2-40B4-BE49-F238E27FC236}">
                <a16:creationId xmlns:a16="http://schemas.microsoft.com/office/drawing/2014/main" id="{2A59F5D0-0249-E70F-EA1C-1620F7D7B517}"/>
              </a:ext>
            </a:extLst>
          </p:cNvPr>
          <p:cNvCxnSpPr>
            <a:cxnSpLocks/>
          </p:cNvCxnSpPr>
          <p:nvPr/>
        </p:nvCxnSpPr>
        <p:spPr>
          <a:xfrm>
            <a:off x="6486882" y="512148"/>
            <a:ext cx="3422067"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pic>
        <p:nvPicPr>
          <p:cNvPr id="70" name="Picture 69">
            <a:extLst>
              <a:ext uri="{FF2B5EF4-FFF2-40B4-BE49-F238E27FC236}">
                <a16:creationId xmlns:a16="http://schemas.microsoft.com/office/drawing/2014/main" id="{2D37B829-AEF1-AFFD-4DA9-EA86054E55FF}"/>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7353" b="99265" l="0" r="97170">
                        <a14:foregroundMark x1="22642" y1="32353" x2="16981" y2="11765"/>
                        <a14:foregroundMark x1="16981" y1="16176" x2="29245" y2="11765"/>
                        <a14:foregroundMark x1="25472" y1="7353" x2="12264" y2="13235"/>
                        <a14:foregroundMark x1="13208" y1="25735" x2="12264" y2="47794"/>
                        <a14:foregroundMark x1="9434" y1="37500" x2="0" y2="59559"/>
                        <a14:foregroundMark x1="11321" y1="68382" x2="8491" y2="97794"/>
                        <a14:foregroundMark x1="23585" y1="71324" x2="24528" y2="99265"/>
                        <a14:foregroundMark x1="17925" y1="68382" x2="12264" y2="90441"/>
                        <a14:foregroundMark x1="18868" y1="27941" x2="19811" y2="19118"/>
                        <a14:foregroundMark x1="87736" y1="30147" x2="82075" y2="49265"/>
                        <a14:foregroundMark x1="83019" y1="32353" x2="74528" y2="75000"/>
                        <a14:foregroundMark x1="81132" y1="50000" x2="69811" y2="60294"/>
                        <a14:foregroundMark x1="78302" y1="48529" x2="71698" y2="63235"/>
                        <a14:foregroundMark x1="81132" y1="55147" x2="85849" y2="71324"/>
                        <a14:foregroundMark x1="89623" y1="55147" x2="92453" y2="66912"/>
                        <a14:foregroundMark x1="92453" y1="52206" x2="89623" y2="70588"/>
                        <a14:foregroundMark x1="97170" y1="54412" x2="93396" y2="58824"/>
                        <a14:foregroundMark x1="87736" y1="50735" x2="80189" y2="45588"/>
                        <a14:foregroundMark x1="82075" y1="52941" x2="89623" y2="97794"/>
                        <a14:foregroundMark x1="28302" y1="38971" x2="21698" y2="24265"/>
                        <a14:foregroundMark x1="20755" y1="42647" x2="17925" y2="25000"/>
                      </a14:backgroundRemoval>
                    </a14:imgEffect>
                  </a14:imgLayer>
                </a14:imgProps>
              </a:ext>
            </a:extLst>
          </a:blip>
          <a:srcRect t="1" r="60686" b="14245"/>
          <a:stretch>
            <a:fillRect/>
          </a:stretch>
        </p:blipFill>
        <p:spPr>
          <a:xfrm>
            <a:off x="8498253" y="3178712"/>
            <a:ext cx="253032" cy="727406"/>
          </a:xfrm>
          <a:prstGeom prst="rect">
            <a:avLst/>
          </a:prstGeom>
        </p:spPr>
      </p:pic>
      <p:pic>
        <p:nvPicPr>
          <p:cNvPr id="71" name="Picture 70">
            <a:extLst>
              <a:ext uri="{FF2B5EF4-FFF2-40B4-BE49-F238E27FC236}">
                <a16:creationId xmlns:a16="http://schemas.microsoft.com/office/drawing/2014/main" id="{25E17D67-4003-784B-03C8-27D91642CCCA}"/>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7353" b="99265" l="0" r="97170">
                        <a14:foregroundMark x1="22642" y1="32353" x2="16981" y2="11765"/>
                        <a14:foregroundMark x1="16981" y1="16176" x2="29245" y2="11765"/>
                        <a14:foregroundMark x1="25472" y1="7353" x2="12264" y2="13235"/>
                        <a14:foregroundMark x1="13208" y1="25735" x2="12264" y2="47794"/>
                        <a14:foregroundMark x1="9434" y1="37500" x2="0" y2="59559"/>
                        <a14:foregroundMark x1="11321" y1="68382" x2="8491" y2="97794"/>
                        <a14:foregroundMark x1="23585" y1="71324" x2="24528" y2="99265"/>
                        <a14:foregroundMark x1="17925" y1="68382" x2="12264" y2="90441"/>
                        <a14:foregroundMark x1="18868" y1="27941" x2="19811" y2="19118"/>
                        <a14:foregroundMark x1="87736" y1="30147" x2="82075" y2="49265"/>
                        <a14:foregroundMark x1="83019" y1="32353" x2="74528" y2="75000"/>
                        <a14:foregroundMark x1="81132" y1="50000" x2="69811" y2="60294"/>
                        <a14:foregroundMark x1="78302" y1="48529" x2="71698" y2="63235"/>
                        <a14:foregroundMark x1="81132" y1="55147" x2="85849" y2="71324"/>
                        <a14:foregroundMark x1="89623" y1="55147" x2="92453" y2="66912"/>
                        <a14:foregroundMark x1="92453" y1="52206" x2="89623" y2="70588"/>
                        <a14:foregroundMark x1="97170" y1="54412" x2="93396" y2="58824"/>
                        <a14:foregroundMark x1="87736" y1="50735" x2="80189" y2="45588"/>
                        <a14:foregroundMark x1="82075" y1="52941" x2="89623" y2="97794"/>
                        <a14:foregroundMark x1="28302" y1="38971" x2="21698" y2="24265"/>
                        <a14:foregroundMark x1="20755" y1="42647" x2="17925" y2="25000"/>
                      </a14:backgroundRemoval>
                    </a14:imgEffect>
                  </a14:imgLayer>
                </a14:imgProps>
              </a:ext>
            </a:extLst>
          </a:blip>
          <a:srcRect l="61345" t="16102" r="2383" b="52648"/>
          <a:stretch>
            <a:fillRect/>
          </a:stretch>
        </p:blipFill>
        <p:spPr>
          <a:xfrm>
            <a:off x="8795230" y="3625199"/>
            <a:ext cx="244162" cy="269888"/>
          </a:xfrm>
          <a:prstGeom prst="rect">
            <a:avLst/>
          </a:prstGeom>
        </p:spPr>
      </p:pic>
      <p:grpSp>
        <p:nvGrpSpPr>
          <p:cNvPr id="72" name="Group 71">
            <a:extLst>
              <a:ext uri="{FF2B5EF4-FFF2-40B4-BE49-F238E27FC236}">
                <a16:creationId xmlns:a16="http://schemas.microsoft.com/office/drawing/2014/main" id="{ABDBE39B-4C09-A58A-33CF-EFB285613855}"/>
              </a:ext>
            </a:extLst>
          </p:cNvPr>
          <p:cNvGrpSpPr/>
          <p:nvPr/>
        </p:nvGrpSpPr>
        <p:grpSpPr>
          <a:xfrm>
            <a:off x="8433870" y="3456418"/>
            <a:ext cx="818455" cy="449702"/>
            <a:chOff x="-3975459" y="3616876"/>
            <a:chExt cx="988561" cy="543167"/>
          </a:xfrm>
        </p:grpSpPr>
        <p:sp>
          <p:nvSpPr>
            <p:cNvPr id="74" name="Freeform 6">
              <a:extLst>
                <a:ext uri="{FF2B5EF4-FFF2-40B4-BE49-F238E27FC236}">
                  <a16:creationId xmlns:a16="http://schemas.microsoft.com/office/drawing/2014/main" id="{822227B0-04E7-862B-81AD-42161CD55A48}"/>
                </a:ext>
              </a:extLst>
            </p:cNvPr>
            <p:cNvSpPr/>
            <p:nvPr/>
          </p:nvSpPr>
          <p:spPr>
            <a:xfrm rot="16200000">
              <a:off x="-3517798" y="3629142"/>
              <a:ext cx="82238" cy="979563"/>
            </a:xfrm>
            <a:custGeom>
              <a:avLst/>
              <a:gdLst/>
              <a:ahLst/>
              <a:cxnLst/>
              <a:rect l="l" t="t" r="r" b="b"/>
              <a:pathLst>
                <a:path w="577181" h="4776672">
                  <a:moveTo>
                    <a:pt x="0" y="0"/>
                  </a:moveTo>
                  <a:lnTo>
                    <a:pt x="577181" y="0"/>
                  </a:lnTo>
                  <a:lnTo>
                    <a:pt x="577181" y="4776672"/>
                  </a:lnTo>
                  <a:lnTo>
                    <a:pt x="0" y="47766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algn="l" rtl="1"/>
              <a:endParaRPr lang="ar-LB" noProof="0"/>
            </a:p>
          </p:txBody>
        </p:sp>
        <p:sp>
          <p:nvSpPr>
            <p:cNvPr id="77" name="Oval 76">
              <a:extLst>
                <a:ext uri="{FF2B5EF4-FFF2-40B4-BE49-F238E27FC236}">
                  <a16:creationId xmlns:a16="http://schemas.microsoft.com/office/drawing/2014/main" id="{36B9689A-6D9F-F72A-1D00-2459839571F2}"/>
                </a:ext>
              </a:extLst>
            </p:cNvPr>
            <p:cNvSpPr/>
            <p:nvPr/>
          </p:nvSpPr>
          <p:spPr>
            <a:xfrm>
              <a:off x="-3058647" y="4093708"/>
              <a:ext cx="18288" cy="1828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1"/>
              <a:endParaRPr lang="ar-LB" noProof="0"/>
            </a:p>
          </p:txBody>
        </p:sp>
        <p:sp>
          <p:nvSpPr>
            <p:cNvPr id="78" name="Oval 77">
              <a:extLst>
                <a:ext uri="{FF2B5EF4-FFF2-40B4-BE49-F238E27FC236}">
                  <a16:creationId xmlns:a16="http://schemas.microsoft.com/office/drawing/2014/main" id="{B1DC8B4A-8934-9FC7-0D36-B9BA677A0313}"/>
                </a:ext>
              </a:extLst>
            </p:cNvPr>
            <p:cNvSpPr/>
            <p:nvPr/>
          </p:nvSpPr>
          <p:spPr>
            <a:xfrm>
              <a:off x="-3936776" y="4098340"/>
              <a:ext cx="18288" cy="1828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1"/>
              <a:endParaRPr lang="ar-LB" noProof="0"/>
            </a:p>
          </p:txBody>
        </p:sp>
        <p:sp>
          <p:nvSpPr>
            <p:cNvPr id="79" name="Freeform 6">
              <a:extLst>
                <a:ext uri="{FF2B5EF4-FFF2-40B4-BE49-F238E27FC236}">
                  <a16:creationId xmlns:a16="http://schemas.microsoft.com/office/drawing/2014/main" id="{6880053A-8F58-F872-ECBF-2AE1475C22FA}"/>
                </a:ext>
              </a:extLst>
            </p:cNvPr>
            <p:cNvSpPr/>
            <p:nvPr/>
          </p:nvSpPr>
          <p:spPr>
            <a:xfrm rot="16200000">
              <a:off x="-3513907" y="3491610"/>
              <a:ext cx="57945" cy="979563"/>
            </a:xfrm>
            <a:custGeom>
              <a:avLst/>
              <a:gdLst/>
              <a:ahLst/>
              <a:cxnLst/>
              <a:rect l="l" t="t" r="r" b="b"/>
              <a:pathLst>
                <a:path w="577181" h="4776672">
                  <a:moveTo>
                    <a:pt x="0" y="0"/>
                  </a:moveTo>
                  <a:lnTo>
                    <a:pt x="577181" y="0"/>
                  </a:lnTo>
                  <a:lnTo>
                    <a:pt x="577181" y="4776672"/>
                  </a:lnTo>
                  <a:lnTo>
                    <a:pt x="0" y="47766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algn="l" rtl="1"/>
              <a:endParaRPr lang="ar-LB" noProof="0"/>
            </a:p>
          </p:txBody>
        </p:sp>
        <p:sp>
          <p:nvSpPr>
            <p:cNvPr id="81" name="Freeform 6">
              <a:extLst>
                <a:ext uri="{FF2B5EF4-FFF2-40B4-BE49-F238E27FC236}">
                  <a16:creationId xmlns:a16="http://schemas.microsoft.com/office/drawing/2014/main" id="{E256D79F-554B-77EB-784D-569B4F1FE257}"/>
                </a:ext>
              </a:extLst>
            </p:cNvPr>
            <p:cNvSpPr/>
            <p:nvPr/>
          </p:nvSpPr>
          <p:spPr>
            <a:xfrm rot="16200000">
              <a:off x="-3514650" y="3326831"/>
              <a:ext cx="57945" cy="979563"/>
            </a:xfrm>
            <a:custGeom>
              <a:avLst/>
              <a:gdLst/>
              <a:ahLst/>
              <a:cxnLst/>
              <a:rect l="l" t="t" r="r" b="b"/>
              <a:pathLst>
                <a:path w="577181" h="4776672">
                  <a:moveTo>
                    <a:pt x="0" y="0"/>
                  </a:moveTo>
                  <a:lnTo>
                    <a:pt x="577181" y="0"/>
                  </a:lnTo>
                  <a:lnTo>
                    <a:pt x="577181" y="4776672"/>
                  </a:lnTo>
                  <a:lnTo>
                    <a:pt x="0" y="47766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algn="l" rtl="1"/>
              <a:endParaRPr lang="ar-LB" noProof="0"/>
            </a:p>
          </p:txBody>
        </p:sp>
        <p:sp>
          <p:nvSpPr>
            <p:cNvPr id="82" name="Freeform 6">
              <a:extLst>
                <a:ext uri="{FF2B5EF4-FFF2-40B4-BE49-F238E27FC236}">
                  <a16:creationId xmlns:a16="http://schemas.microsoft.com/office/drawing/2014/main" id="{C998EA4A-8B2A-3319-2E9D-199AC562C098}"/>
                </a:ext>
              </a:extLst>
            </p:cNvPr>
            <p:cNvSpPr/>
            <p:nvPr/>
          </p:nvSpPr>
          <p:spPr>
            <a:xfrm rot="16200000">
              <a:off x="-3509779" y="3156067"/>
              <a:ext cx="57945" cy="979563"/>
            </a:xfrm>
            <a:custGeom>
              <a:avLst/>
              <a:gdLst/>
              <a:ahLst/>
              <a:cxnLst/>
              <a:rect l="l" t="t" r="r" b="b"/>
              <a:pathLst>
                <a:path w="577181" h="4776672">
                  <a:moveTo>
                    <a:pt x="0" y="0"/>
                  </a:moveTo>
                  <a:lnTo>
                    <a:pt x="577181" y="0"/>
                  </a:lnTo>
                  <a:lnTo>
                    <a:pt x="577181" y="4776672"/>
                  </a:lnTo>
                  <a:lnTo>
                    <a:pt x="0" y="47766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algn="l" rtl="1"/>
              <a:endParaRPr lang="ar-LB" noProof="0"/>
            </a:p>
          </p:txBody>
        </p:sp>
        <p:sp>
          <p:nvSpPr>
            <p:cNvPr id="83" name="Oval 82">
              <a:extLst>
                <a:ext uri="{FF2B5EF4-FFF2-40B4-BE49-F238E27FC236}">
                  <a16:creationId xmlns:a16="http://schemas.microsoft.com/office/drawing/2014/main" id="{F5A2FDBF-CC45-2C7F-51D0-5C55FB38D6AF}"/>
                </a:ext>
              </a:extLst>
            </p:cNvPr>
            <p:cNvSpPr/>
            <p:nvPr/>
          </p:nvSpPr>
          <p:spPr>
            <a:xfrm>
              <a:off x="-3058647" y="3632182"/>
              <a:ext cx="18288" cy="1828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1"/>
              <a:endParaRPr lang="ar-LB" noProof="0"/>
            </a:p>
          </p:txBody>
        </p:sp>
        <p:sp>
          <p:nvSpPr>
            <p:cNvPr id="84" name="Oval 83">
              <a:extLst>
                <a:ext uri="{FF2B5EF4-FFF2-40B4-BE49-F238E27FC236}">
                  <a16:creationId xmlns:a16="http://schemas.microsoft.com/office/drawing/2014/main" id="{12C2031F-51A1-0BA1-3D6E-0559F28A5571}"/>
                </a:ext>
              </a:extLst>
            </p:cNvPr>
            <p:cNvSpPr/>
            <p:nvPr/>
          </p:nvSpPr>
          <p:spPr>
            <a:xfrm>
              <a:off x="-3936776" y="3636814"/>
              <a:ext cx="18288" cy="1828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1"/>
              <a:endParaRPr lang="ar-LB" noProof="0"/>
            </a:p>
          </p:txBody>
        </p:sp>
        <p:sp>
          <p:nvSpPr>
            <p:cNvPr id="90" name="Oval 89">
              <a:extLst>
                <a:ext uri="{FF2B5EF4-FFF2-40B4-BE49-F238E27FC236}">
                  <a16:creationId xmlns:a16="http://schemas.microsoft.com/office/drawing/2014/main" id="{26E1C7DC-CD92-2811-D95E-739AE988225A}"/>
                </a:ext>
              </a:extLst>
            </p:cNvPr>
            <p:cNvSpPr/>
            <p:nvPr/>
          </p:nvSpPr>
          <p:spPr>
            <a:xfrm>
              <a:off x="-3058647" y="3809701"/>
              <a:ext cx="18288" cy="1828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1"/>
              <a:endParaRPr lang="ar-LB" noProof="0"/>
            </a:p>
          </p:txBody>
        </p:sp>
        <p:sp>
          <p:nvSpPr>
            <p:cNvPr id="91" name="Oval 90">
              <a:extLst>
                <a:ext uri="{FF2B5EF4-FFF2-40B4-BE49-F238E27FC236}">
                  <a16:creationId xmlns:a16="http://schemas.microsoft.com/office/drawing/2014/main" id="{A1F29123-E199-7A6F-950C-E9FDF398854A}"/>
                </a:ext>
              </a:extLst>
            </p:cNvPr>
            <p:cNvSpPr/>
            <p:nvPr/>
          </p:nvSpPr>
          <p:spPr>
            <a:xfrm>
              <a:off x="-3936776" y="3814333"/>
              <a:ext cx="18288" cy="1828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1"/>
              <a:endParaRPr lang="ar-LB" noProof="0"/>
            </a:p>
          </p:txBody>
        </p:sp>
        <p:sp>
          <p:nvSpPr>
            <p:cNvPr id="115" name="Oval 114">
              <a:extLst>
                <a:ext uri="{FF2B5EF4-FFF2-40B4-BE49-F238E27FC236}">
                  <a16:creationId xmlns:a16="http://schemas.microsoft.com/office/drawing/2014/main" id="{6F78125B-7351-0E96-82CD-0544E329642A}"/>
                </a:ext>
              </a:extLst>
            </p:cNvPr>
            <p:cNvSpPr/>
            <p:nvPr/>
          </p:nvSpPr>
          <p:spPr>
            <a:xfrm>
              <a:off x="-3058647" y="3971365"/>
              <a:ext cx="18288" cy="1828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1"/>
              <a:endParaRPr lang="ar-LB" noProof="0"/>
            </a:p>
          </p:txBody>
        </p:sp>
        <p:sp>
          <p:nvSpPr>
            <p:cNvPr id="126" name="Oval 125">
              <a:extLst>
                <a:ext uri="{FF2B5EF4-FFF2-40B4-BE49-F238E27FC236}">
                  <a16:creationId xmlns:a16="http://schemas.microsoft.com/office/drawing/2014/main" id="{C37B15E0-FF59-31B4-8DE0-EF29AAC6B2B5}"/>
                </a:ext>
              </a:extLst>
            </p:cNvPr>
            <p:cNvSpPr/>
            <p:nvPr/>
          </p:nvSpPr>
          <p:spPr>
            <a:xfrm>
              <a:off x="-3936776" y="3975997"/>
              <a:ext cx="18288" cy="18288"/>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1"/>
              <a:endParaRPr lang="ar-LB" noProof="0"/>
            </a:p>
          </p:txBody>
        </p:sp>
      </p:grpSp>
      <p:sp>
        <p:nvSpPr>
          <p:cNvPr id="11" name="Slide Number Placeholder 56">
            <a:extLst>
              <a:ext uri="{FF2B5EF4-FFF2-40B4-BE49-F238E27FC236}">
                <a16:creationId xmlns:a16="http://schemas.microsoft.com/office/drawing/2014/main" id="{24537CE3-5EA0-0929-A02B-A2876118DE20}"/>
              </a:ext>
            </a:extLst>
          </p:cNvPr>
          <p:cNvSpPr txBox="1">
            <a:spLocks/>
          </p:cNvSpPr>
          <p:nvPr/>
        </p:nvSpPr>
        <p:spPr>
          <a:xfrm>
            <a:off x="158395" y="6339624"/>
            <a:ext cx="290133" cy="531635"/>
          </a:xfrm>
          <a:prstGeom prst="rect">
            <a:avLst/>
          </a:prstGeom>
          <a:solidFill>
            <a:srgbClr val="980000"/>
          </a:solidFill>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1"/>
            <a:r>
              <a:rPr lang="ar-LB" sz="900">
                <a:solidFill>
                  <a:schemeClr val="bg1"/>
                </a:solidFill>
                <a:ea typeface="+mn-lt"/>
              </a:rPr>
              <a:t>٩ </a:t>
            </a:r>
            <a:endParaRPr lang="en-US">
              <a:solidFill>
                <a:schemeClr val="bg1"/>
              </a:solidFill>
              <a:ea typeface="+mn-lt"/>
            </a:endParaRPr>
          </a:p>
        </p:txBody>
      </p:sp>
      <p:sp>
        <p:nvSpPr>
          <p:cNvPr id="13" name="TextBox 12">
            <a:extLst>
              <a:ext uri="{FF2B5EF4-FFF2-40B4-BE49-F238E27FC236}">
                <a16:creationId xmlns:a16="http://schemas.microsoft.com/office/drawing/2014/main" id="{C2677F3F-FBCF-841D-A05A-2FC9A79D0982}"/>
              </a:ext>
            </a:extLst>
          </p:cNvPr>
          <p:cNvSpPr txBox="1"/>
          <p:nvPr/>
        </p:nvSpPr>
        <p:spPr>
          <a:xfrm>
            <a:off x="358748" y="6371615"/>
            <a:ext cx="4591373" cy="430887"/>
          </a:xfrm>
          <a:prstGeom prst="rect">
            <a:avLst/>
          </a:prstGeom>
          <a:noFill/>
        </p:spPr>
        <p:txBody>
          <a:bodyPr wrap="square" lIns="91440" tIns="45720" rIns="91440" bIns="45720" anchor="t">
            <a:spAutoFit/>
          </a:bodyPr>
          <a:lstStyle/>
          <a:p>
            <a:pPr algn="r" rtl="1"/>
            <a:r>
              <a:rPr lang="ar-LB" sz="1100" b="1" noProof="0">
                <a:latin typeface="Calibri" panose="020F0502020204030204" pitchFamily="34" charset="0"/>
                <a:ea typeface="Calibri" panose="020F0502020204030204" pitchFamily="34" charset="0"/>
              </a:rPr>
              <a:t>ملاحظة: </a:t>
            </a:r>
            <a:r>
              <a:rPr lang="ar-LB" sz="1100" noProof="0">
                <a:latin typeface="Calibri" panose="020F0502020204030204" pitchFamily="34" charset="0"/>
                <a:ea typeface="Calibri" panose="020F0502020204030204" pitchFamily="34" charset="0"/>
              </a:rPr>
              <a:t>هذه الأداة توفّر إرشادات أساسية فقط، وليست بديلاً عن التقييم الإنشائي من قبل الخبراء. (على الشركاء إدراج رقم الخط الساخن أو معلومات الاتصال).</a:t>
            </a:r>
            <a:endParaRPr lang="ar-LB" noProof="0">
              <a:latin typeface="Calibri" panose="020F0502020204030204" pitchFamily="34" charset="0"/>
              <a:ea typeface="Calibri" panose="020F0502020204030204" pitchFamily="34" charset="0"/>
            </a:endParaRPr>
          </a:p>
        </p:txBody>
      </p:sp>
      <p:sp>
        <p:nvSpPr>
          <p:cNvPr id="15" name="Slide Number Placeholder 56">
            <a:extLst>
              <a:ext uri="{FF2B5EF4-FFF2-40B4-BE49-F238E27FC236}">
                <a16:creationId xmlns:a16="http://schemas.microsoft.com/office/drawing/2014/main" id="{94FE1426-BC4E-959B-8280-8A54FB538D39}"/>
              </a:ext>
            </a:extLst>
          </p:cNvPr>
          <p:cNvSpPr txBox="1">
            <a:spLocks/>
          </p:cNvSpPr>
          <p:nvPr/>
        </p:nvSpPr>
        <p:spPr>
          <a:xfrm>
            <a:off x="5065213" y="6334236"/>
            <a:ext cx="290133" cy="531635"/>
          </a:xfrm>
          <a:prstGeom prst="rect">
            <a:avLst/>
          </a:prstGeom>
          <a:solidFill>
            <a:srgbClr val="980000"/>
          </a:solidFill>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1"/>
            <a:r>
              <a:rPr lang="ar-LB" sz="900">
                <a:solidFill>
                  <a:schemeClr val="bg1"/>
                </a:solidFill>
                <a:ea typeface="+mn-lt"/>
              </a:rPr>
              <a:t>٨ </a:t>
            </a:r>
            <a:endParaRPr lang="en-US"/>
          </a:p>
        </p:txBody>
      </p:sp>
      <p:sp>
        <p:nvSpPr>
          <p:cNvPr id="17" name="TextBox 16">
            <a:extLst>
              <a:ext uri="{FF2B5EF4-FFF2-40B4-BE49-F238E27FC236}">
                <a16:creationId xmlns:a16="http://schemas.microsoft.com/office/drawing/2014/main" id="{1CFCE859-7AC1-397D-7D04-9572DCB3F955}"/>
              </a:ext>
            </a:extLst>
          </p:cNvPr>
          <p:cNvSpPr txBox="1"/>
          <p:nvPr/>
        </p:nvSpPr>
        <p:spPr>
          <a:xfrm>
            <a:off x="5265566" y="6383160"/>
            <a:ext cx="4591373" cy="430887"/>
          </a:xfrm>
          <a:prstGeom prst="rect">
            <a:avLst/>
          </a:prstGeom>
          <a:noFill/>
        </p:spPr>
        <p:txBody>
          <a:bodyPr wrap="square" lIns="91440" tIns="45720" rIns="91440" bIns="45720" anchor="t">
            <a:spAutoFit/>
          </a:bodyPr>
          <a:lstStyle/>
          <a:p>
            <a:pPr algn="r" rtl="1"/>
            <a:r>
              <a:rPr lang="ar-LB" sz="1100" b="1" noProof="0">
                <a:latin typeface="Calibri" panose="020F0502020204030204" pitchFamily="34" charset="0"/>
                <a:ea typeface="Calibri" panose="020F0502020204030204" pitchFamily="34" charset="0"/>
              </a:rPr>
              <a:t>ملاحظة: </a:t>
            </a:r>
            <a:r>
              <a:rPr lang="ar-LB" sz="1100" noProof="0">
                <a:latin typeface="Calibri" panose="020F0502020204030204" pitchFamily="34" charset="0"/>
                <a:ea typeface="Calibri" panose="020F0502020204030204" pitchFamily="34" charset="0"/>
              </a:rPr>
              <a:t>هذه الأداة توفّر إرشادات أساسية فقط، وليست بديلاً عن التقييم الإنشائي من قبل الخبراء. (على الشركاء إدراج رقم الخط الساخن أو معلومات الاتصال).</a:t>
            </a:r>
            <a:endParaRPr lang="ar-LB" noProof="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273146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B5F4C-6541-1454-20A3-D0EA83FCAF34}"/>
            </a:ext>
          </a:extLst>
        </p:cNvPr>
        <p:cNvGrpSpPr/>
        <p:nvPr/>
      </p:nvGrpSpPr>
      <p:grpSpPr>
        <a:xfrm>
          <a:off x="0" y="0"/>
          <a:ext cx="0" cy="0"/>
          <a:chOff x="0" y="0"/>
          <a:chExt cx="0" cy="0"/>
        </a:xfrm>
      </p:grpSpPr>
      <p:cxnSp>
        <p:nvCxnSpPr>
          <p:cNvPr id="80" name="Straight Connector 79">
            <a:extLst>
              <a:ext uri="{FF2B5EF4-FFF2-40B4-BE49-F238E27FC236}">
                <a16:creationId xmlns:a16="http://schemas.microsoft.com/office/drawing/2014/main" id="{95778218-2101-25FC-86E3-977031096BB9}"/>
              </a:ext>
            </a:extLst>
          </p:cNvPr>
          <p:cNvCxnSpPr>
            <a:cxnSpLocks/>
          </p:cNvCxnSpPr>
          <p:nvPr/>
        </p:nvCxnSpPr>
        <p:spPr>
          <a:xfrm>
            <a:off x="4952382" y="0"/>
            <a:ext cx="0" cy="6858000"/>
          </a:xfrm>
          <a:prstGeom prst="line">
            <a:avLst/>
          </a:prstGeom>
          <a:ln w="3175"/>
        </p:spPr>
        <p:style>
          <a:lnRef idx="1">
            <a:schemeClr val="dk1"/>
          </a:lnRef>
          <a:fillRef idx="0">
            <a:schemeClr val="dk1"/>
          </a:fillRef>
          <a:effectRef idx="0">
            <a:schemeClr val="dk1"/>
          </a:effectRef>
          <a:fontRef idx="minor">
            <a:schemeClr val="tx1"/>
          </a:fontRef>
        </p:style>
      </p:cxnSp>
      <p:grpSp>
        <p:nvGrpSpPr>
          <p:cNvPr id="5" name="Group 4">
            <a:extLst>
              <a:ext uri="{FF2B5EF4-FFF2-40B4-BE49-F238E27FC236}">
                <a16:creationId xmlns:a16="http://schemas.microsoft.com/office/drawing/2014/main" id="{2E085A33-1AF4-00F3-276C-19750C9D43ED}"/>
              </a:ext>
            </a:extLst>
          </p:cNvPr>
          <p:cNvGrpSpPr/>
          <p:nvPr/>
        </p:nvGrpSpPr>
        <p:grpSpPr>
          <a:xfrm>
            <a:off x="-296316" y="207436"/>
            <a:ext cx="2668353" cy="2355170"/>
            <a:chOff x="10599261" y="4263228"/>
            <a:chExt cx="3516264" cy="3103562"/>
          </a:xfrm>
        </p:grpSpPr>
        <p:pic>
          <p:nvPicPr>
            <p:cNvPr id="160" name="Content Placeholder 5" descr="A brick wall with a black background&#10;&#10;AI-generated content may be incorrect.">
              <a:extLst>
                <a:ext uri="{FF2B5EF4-FFF2-40B4-BE49-F238E27FC236}">
                  <a16:creationId xmlns:a16="http://schemas.microsoft.com/office/drawing/2014/main" id="{B28AA6E6-01ED-3E6B-A468-1F9B3B951444}"/>
                </a:ext>
              </a:extLst>
            </p:cNvPr>
            <p:cNvPicPr>
              <a:picLocks noChangeAspect="1"/>
            </p:cNvPicPr>
            <p:nvPr/>
          </p:nvPicPr>
          <p:blipFill>
            <a:blip r:embed="rId4">
              <a:extLst>
                <a:ext uri="{28A0092B-C50C-407E-A947-70E740481C1C}">
                  <a14:useLocalDpi xmlns:a14="http://schemas.microsoft.com/office/drawing/2010/main" val="0"/>
                </a:ext>
              </a:extLst>
            </a:blip>
            <a:srcRect r="20861" b="50619"/>
            <a:stretch>
              <a:fillRect/>
            </a:stretch>
          </p:blipFill>
          <p:spPr>
            <a:xfrm>
              <a:off x="10599261" y="4263228"/>
              <a:ext cx="3516264" cy="3103562"/>
            </a:xfrm>
            <a:prstGeom prst="rect">
              <a:avLst/>
            </a:prstGeom>
          </p:spPr>
        </p:pic>
        <p:grpSp>
          <p:nvGrpSpPr>
            <p:cNvPr id="161" name="Group 160">
              <a:extLst>
                <a:ext uri="{FF2B5EF4-FFF2-40B4-BE49-F238E27FC236}">
                  <a16:creationId xmlns:a16="http://schemas.microsoft.com/office/drawing/2014/main" id="{E940ABDC-3452-3BB7-1373-500F5D281A45}"/>
                </a:ext>
              </a:extLst>
            </p:cNvPr>
            <p:cNvGrpSpPr/>
            <p:nvPr/>
          </p:nvGrpSpPr>
          <p:grpSpPr>
            <a:xfrm>
              <a:off x="11715736" y="4708947"/>
              <a:ext cx="2313717" cy="1902227"/>
              <a:chOff x="1892099" y="1520457"/>
              <a:chExt cx="2313717" cy="1902227"/>
            </a:xfrm>
          </p:grpSpPr>
          <p:sp>
            <p:nvSpPr>
              <p:cNvPr id="162" name="Freeform 6">
                <a:extLst>
                  <a:ext uri="{FF2B5EF4-FFF2-40B4-BE49-F238E27FC236}">
                    <a16:creationId xmlns:a16="http://schemas.microsoft.com/office/drawing/2014/main" id="{E81D2B93-4802-FFDE-F2CE-67E179E5D40E}"/>
                  </a:ext>
                </a:extLst>
              </p:cNvPr>
              <p:cNvSpPr/>
              <p:nvPr/>
            </p:nvSpPr>
            <p:spPr>
              <a:xfrm>
                <a:off x="2409057" y="1520457"/>
                <a:ext cx="145381" cy="1721218"/>
              </a:xfrm>
              <a:custGeom>
                <a:avLst/>
                <a:gdLst/>
                <a:ahLst/>
                <a:cxnLst/>
                <a:rect l="l" t="t" r="r" b="b"/>
                <a:pathLst>
                  <a:path w="577181" h="4776672">
                    <a:moveTo>
                      <a:pt x="0" y="0"/>
                    </a:moveTo>
                    <a:lnTo>
                      <a:pt x="577181" y="0"/>
                    </a:lnTo>
                    <a:lnTo>
                      <a:pt x="577181" y="4776672"/>
                    </a:lnTo>
                    <a:lnTo>
                      <a:pt x="0" y="47766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ar-LB" sz="1400" noProof="0">
                  <a:latin typeface="Calibri" panose="020F0502020204030204" pitchFamily="34" charset="0"/>
                  <a:ea typeface="Calibri" panose="020F0502020204030204" pitchFamily="34" charset="0"/>
                </a:endParaRPr>
              </a:p>
            </p:txBody>
          </p:sp>
          <p:sp>
            <p:nvSpPr>
              <p:cNvPr id="163" name="Freeform 6">
                <a:extLst>
                  <a:ext uri="{FF2B5EF4-FFF2-40B4-BE49-F238E27FC236}">
                    <a16:creationId xmlns:a16="http://schemas.microsoft.com/office/drawing/2014/main" id="{2D24C5EA-6802-8EE2-CDAC-0215FFA6EEDD}"/>
                  </a:ext>
                </a:extLst>
              </p:cNvPr>
              <p:cNvSpPr/>
              <p:nvPr/>
            </p:nvSpPr>
            <p:spPr>
              <a:xfrm rot="5400000">
                <a:off x="2976267" y="2193135"/>
                <a:ext cx="145381" cy="2313717"/>
              </a:xfrm>
              <a:custGeom>
                <a:avLst/>
                <a:gdLst/>
                <a:ahLst/>
                <a:cxnLst/>
                <a:rect l="l" t="t" r="r" b="b"/>
                <a:pathLst>
                  <a:path w="577181" h="4776672">
                    <a:moveTo>
                      <a:pt x="0" y="0"/>
                    </a:moveTo>
                    <a:lnTo>
                      <a:pt x="577181" y="0"/>
                    </a:lnTo>
                    <a:lnTo>
                      <a:pt x="577181" y="4776672"/>
                    </a:lnTo>
                    <a:lnTo>
                      <a:pt x="0" y="47766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ar-LB" sz="1400" noProof="0">
                  <a:latin typeface="Calibri" panose="020F0502020204030204" pitchFamily="34" charset="0"/>
                  <a:ea typeface="Calibri" panose="020F0502020204030204" pitchFamily="34" charset="0"/>
                </a:endParaRPr>
              </a:p>
            </p:txBody>
          </p:sp>
          <p:sp>
            <p:nvSpPr>
              <p:cNvPr id="164" name="Oval 163">
                <a:extLst>
                  <a:ext uri="{FF2B5EF4-FFF2-40B4-BE49-F238E27FC236}">
                    <a16:creationId xmlns:a16="http://schemas.microsoft.com/office/drawing/2014/main" id="{2E5AB2D3-278C-5612-CF61-EAB88630184F}"/>
                  </a:ext>
                </a:extLst>
              </p:cNvPr>
              <p:cNvSpPr/>
              <p:nvPr/>
            </p:nvSpPr>
            <p:spPr>
              <a:xfrm>
                <a:off x="2464814" y="2061669"/>
                <a:ext cx="27432" cy="27432"/>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LB" sz="1400" noProof="0">
                  <a:latin typeface="Calibri" panose="020F0502020204030204" pitchFamily="34" charset="0"/>
                  <a:ea typeface="Calibri" panose="020F0502020204030204" pitchFamily="34" charset="0"/>
                </a:endParaRPr>
              </a:p>
            </p:txBody>
          </p:sp>
          <p:sp>
            <p:nvSpPr>
              <p:cNvPr id="165" name="Oval 164">
                <a:extLst>
                  <a:ext uri="{FF2B5EF4-FFF2-40B4-BE49-F238E27FC236}">
                    <a16:creationId xmlns:a16="http://schemas.microsoft.com/office/drawing/2014/main" id="{225C80F2-523D-2E41-2D26-16E90C8E10AB}"/>
                  </a:ext>
                </a:extLst>
              </p:cNvPr>
              <p:cNvSpPr/>
              <p:nvPr/>
            </p:nvSpPr>
            <p:spPr>
              <a:xfrm>
                <a:off x="2464814" y="2550619"/>
                <a:ext cx="27432" cy="27432"/>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LB" sz="1400" noProof="0">
                  <a:latin typeface="Calibri" panose="020F0502020204030204" pitchFamily="34" charset="0"/>
                  <a:ea typeface="Calibri" panose="020F0502020204030204" pitchFamily="34" charset="0"/>
                </a:endParaRPr>
              </a:p>
            </p:txBody>
          </p:sp>
          <p:sp>
            <p:nvSpPr>
              <p:cNvPr id="166" name="Oval 165">
                <a:extLst>
                  <a:ext uri="{FF2B5EF4-FFF2-40B4-BE49-F238E27FC236}">
                    <a16:creationId xmlns:a16="http://schemas.microsoft.com/office/drawing/2014/main" id="{CC23BB72-2715-E5EE-DE88-214C63F2AF1E}"/>
                  </a:ext>
                </a:extLst>
              </p:cNvPr>
              <p:cNvSpPr/>
              <p:nvPr/>
            </p:nvSpPr>
            <p:spPr>
              <a:xfrm>
                <a:off x="2464814" y="3039569"/>
                <a:ext cx="27432" cy="27432"/>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LB" sz="1400" noProof="0">
                  <a:latin typeface="Calibri" panose="020F0502020204030204" pitchFamily="34" charset="0"/>
                  <a:ea typeface="Calibri" panose="020F0502020204030204" pitchFamily="34" charset="0"/>
                </a:endParaRPr>
              </a:p>
            </p:txBody>
          </p:sp>
          <p:sp>
            <p:nvSpPr>
              <p:cNvPr id="167" name="Oval 166">
                <a:extLst>
                  <a:ext uri="{FF2B5EF4-FFF2-40B4-BE49-F238E27FC236}">
                    <a16:creationId xmlns:a16="http://schemas.microsoft.com/office/drawing/2014/main" id="{2E09D84A-BC8C-29E1-D8A4-8DE0982E1A19}"/>
                  </a:ext>
                </a:extLst>
              </p:cNvPr>
              <p:cNvSpPr/>
              <p:nvPr/>
            </p:nvSpPr>
            <p:spPr>
              <a:xfrm>
                <a:off x="2211165" y="3336278"/>
                <a:ext cx="27432" cy="27432"/>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LB" sz="1400" noProof="0">
                  <a:latin typeface="Calibri" panose="020F0502020204030204" pitchFamily="34" charset="0"/>
                  <a:ea typeface="Calibri" panose="020F0502020204030204" pitchFamily="34" charset="0"/>
                </a:endParaRPr>
              </a:p>
            </p:txBody>
          </p:sp>
          <p:sp>
            <p:nvSpPr>
              <p:cNvPr id="168" name="Oval 167">
                <a:extLst>
                  <a:ext uri="{FF2B5EF4-FFF2-40B4-BE49-F238E27FC236}">
                    <a16:creationId xmlns:a16="http://schemas.microsoft.com/office/drawing/2014/main" id="{DA6D54BB-7B20-9046-2823-20F5E0263831}"/>
                  </a:ext>
                </a:extLst>
              </p:cNvPr>
              <p:cNvSpPr/>
              <p:nvPr/>
            </p:nvSpPr>
            <p:spPr>
              <a:xfrm>
                <a:off x="3110747" y="3336278"/>
                <a:ext cx="27432" cy="27432"/>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LB" sz="1400" noProof="0">
                  <a:latin typeface="Calibri" panose="020F0502020204030204" pitchFamily="34" charset="0"/>
                  <a:ea typeface="Calibri" panose="020F0502020204030204" pitchFamily="34" charset="0"/>
                </a:endParaRPr>
              </a:p>
            </p:txBody>
          </p:sp>
          <p:sp>
            <p:nvSpPr>
              <p:cNvPr id="169" name="Oval 168">
                <a:extLst>
                  <a:ext uri="{FF2B5EF4-FFF2-40B4-BE49-F238E27FC236}">
                    <a16:creationId xmlns:a16="http://schemas.microsoft.com/office/drawing/2014/main" id="{3448838C-DA9B-2D04-7D49-408983092D89}"/>
                  </a:ext>
                </a:extLst>
              </p:cNvPr>
              <p:cNvSpPr/>
              <p:nvPr/>
            </p:nvSpPr>
            <p:spPr>
              <a:xfrm>
                <a:off x="4025147" y="3336278"/>
                <a:ext cx="27432" cy="27432"/>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LB" sz="1400" noProof="0">
                  <a:latin typeface="Calibri" panose="020F0502020204030204" pitchFamily="34" charset="0"/>
                  <a:ea typeface="Calibri" panose="020F0502020204030204" pitchFamily="34" charset="0"/>
                </a:endParaRPr>
              </a:p>
            </p:txBody>
          </p:sp>
        </p:grpSp>
      </p:grpSp>
      <p:grpSp>
        <p:nvGrpSpPr>
          <p:cNvPr id="6" name="Group 5">
            <a:extLst>
              <a:ext uri="{FF2B5EF4-FFF2-40B4-BE49-F238E27FC236}">
                <a16:creationId xmlns:a16="http://schemas.microsoft.com/office/drawing/2014/main" id="{E57434C6-3C83-D993-83C1-B06C287FB924}"/>
              </a:ext>
            </a:extLst>
          </p:cNvPr>
          <p:cNvGrpSpPr/>
          <p:nvPr/>
        </p:nvGrpSpPr>
        <p:grpSpPr>
          <a:xfrm>
            <a:off x="2107184" y="236191"/>
            <a:ext cx="2689168" cy="2355170"/>
            <a:chOff x="13840961" y="4261785"/>
            <a:chExt cx="3543693" cy="3103562"/>
          </a:xfrm>
        </p:grpSpPr>
        <p:pic>
          <p:nvPicPr>
            <p:cNvPr id="170" name="Content Placeholder 5" descr="A brick wall with a black background&#10;&#10;AI-generated content may be incorrect.">
              <a:extLst>
                <a:ext uri="{FF2B5EF4-FFF2-40B4-BE49-F238E27FC236}">
                  <a16:creationId xmlns:a16="http://schemas.microsoft.com/office/drawing/2014/main" id="{FA817D3D-B5F7-E2AE-80F3-70D81D805B2E}"/>
                </a:ext>
              </a:extLst>
            </p:cNvPr>
            <p:cNvPicPr>
              <a:picLocks noChangeAspect="1"/>
            </p:cNvPicPr>
            <p:nvPr/>
          </p:nvPicPr>
          <p:blipFill>
            <a:blip r:embed="rId4">
              <a:extLst>
                <a:ext uri="{28A0092B-C50C-407E-A947-70E740481C1C}">
                  <a14:useLocalDpi xmlns:a14="http://schemas.microsoft.com/office/drawing/2010/main" val="0"/>
                </a:ext>
              </a:extLst>
            </a:blip>
            <a:srcRect r="20244" b="50619"/>
            <a:stretch>
              <a:fillRect/>
            </a:stretch>
          </p:blipFill>
          <p:spPr>
            <a:xfrm>
              <a:off x="13840961" y="4261785"/>
              <a:ext cx="3543693" cy="3103562"/>
            </a:xfrm>
            <a:prstGeom prst="rect">
              <a:avLst/>
            </a:prstGeom>
          </p:spPr>
        </p:pic>
        <p:sp>
          <p:nvSpPr>
            <p:cNvPr id="171" name="Freeform 6">
              <a:extLst>
                <a:ext uri="{FF2B5EF4-FFF2-40B4-BE49-F238E27FC236}">
                  <a16:creationId xmlns:a16="http://schemas.microsoft.com/office/drawing/2014/main" id="{FA79742C-54C4-CEAF-26A0-07C87E8C2211}"/>
                </a:ext>
              </a:extLst>
            </p:cNvPr>
            <p:cNvSpPr/>
            <p:nvPr/>
          </p:nvSpPr>
          <p:spPr>
            <a:xfrm>
              <a:off x="15474394" y="4707504"/>
              <a:ext cx="145381" cy="1721218"/>
            </a:xfrm>
            <a:custGeom>
              <a:avLst/>
              <a:gdLst/>
              <a:ahLst/>
              <a:cxnLst/>
              <a:rect l="l" t="t" r="r" b="b"/>
              <a:pathLst>
                <a:path w="577181" h="4776672">
                  <a:moveTo>
                    <a:pt x="0" y="0"/>
                  </a:moveTo>
                  <a:lnTo>
                    <a:pt x="577181" y="0"/>
                  </a:lnTo>
                  <a:lnTo>
                    <a:pt x="577181" y="4776672"/>
                  </a:lnTo>
                  <a:lnTo>
                    <a:pt x="0" y="4776672"/>
                  </a:lnTo>
                  <a:lnTo>
                    <a:pt x="0" y="0"/>
                  </a:lnTo>
                  <a:close/>
                </a:path>
              </a:pathLst>
            </a:custGeom>
            <a:blipFill>
              <a:blip r:embed="rId5">
                <a:extLst>
                  <a:ext uri="{96DAC541-7B7A-43D3-8B79-37D633B846F1}">
                    <asvg:svgBlip xmlns:asvg="http://schemas.microsoft.com/office/drawing/2016/SVG/main" r:embed="rId7"/>
                  </a:ext>
                </a:extLst>
              </a:blip>
              <a:stretch>
                <a:fillRect/>
              </a:stretch>
            </a:blipFill>
          </p:spPr>
          <p:txBody>
            <a:bodyPr/>
            <a:lstStyle/>
            <a:p>
              <a:endParaRPr lang="ar-LB" sz="1400" noProof="0">
                <a:latin typeface="Calibri" panose="020F0502020204030204" pitchFamily="34" charset="0"/>
                <a:ea typeface="Calibri" panose="020F0502020204030204" pitchFamily="34" charset="0"/>
              </a:endParaRPr>
            </a:p>
          </p:txBody>
        </p:sp>
        <p:sp>
          <p:nvSpPr>
            <p:cNvPr id="172" name="Freeform 6">
              <a:extLst>
                <a:ext uri="{FF2B5EF4-FFF2-40B4-BE49-F238E27FC236}">
                  <a16:creationId xmlns:a16="http://schemas.microsoft.com/office/drawing/2014/main" id="{7F854FD5-366A-82C7-D171-98D54DB082ED}"/>
                </a:ext>
              </a:extLst>
            </p:cNvPr>
            <p:cNvSpPr/>
            <p:nvPr/>
          </p:nvSpPr>
          <p:spPr>
            <a:xfrm rot="5400000">
              <a:off x="16041604" y="5380182"/>
              <a:ext cx="145381" cy="2313717"/>
            </a:xfrm>
            <a:custGeom>
              <a:avLst/>
              <a:gdLst/>
              <a:ahLst/>
              <a:cxnLst/>
              <a:rect l="l" t="t" r="r" b="b"/>
              <a:pathLst>
                <a:path w="577181" h="4776672">
                  <a:moveTo>
                    <a:pt x="0" y="0"/>
                  </a:moveTo>
                  <a:lnTo>
                    <a:pt x="577181" y="0"/>
                  </a:lnTo>
                  <a:lnTo>
                    <a:pt x="577181" y="4776672"/>
                  </a:lnTo>
                  <a:lnTo>
                    <a:pt x="0" y="4776672"/>
                  </a:lnTo>
                  <a:lnTo>
                    <a:pt x="0" y="0"/>
                  </a:lnTo>
                  <a:close/>
                </a:path>
              </a:pathLst>
            </a:custGeom>
            <a:blipFill>
              <a:blip r:embed="rId5">
                <a:extLst>
                  <a:ext uri="{96DAC541-7B7A-43D3-8B79-37D633B846F1}">
                    <asvg:svgBlip xmlns:asvg="http://schemas.microsoft.com/office/drawing/2016/SVG/main" r:embed="rId7"/>
                  </a:ext>
                </a:extLst>
              </a:blip>
              <a:stretch>
                <a:fillRect/>
              </a:stretch>
            </a:blipFill>
          </p:spPr>
          <p:txBody>
            <a:bodyPr/>
            <a:lstStyle/>
            <a:p>
              <a:endParaRPr lang="ar-LB" sz="1400" noProof="0">
                <a:latin typeface="Calibri" panose="020F0502020204030204" pitchFamily="34" charset="0"/>
                <a:ea typeface="Calibri" panose="020F0502020204030204" pitchFamily="34" charset="0"/>
              </a:endParaRPr>
            </a:p>
          </p:txBody>
        </p:sp>
        <p:sp>
          <p:nvSpPr>
            <p:cNvPr id="177" name="Oval 176">
              <a:extLst>
                <a:ext uri="{FF2B5EF4-FFF2-40B4-BE49-F238E27FC236}">
                  <a16:creationId xmlns:a16="http://schemas.microsoft.com/office/drawing/2014/main" id="{5D861688-41CF-EACC-FBB7-3CEBD6D1AFB2}"/>
                </a:ext>
              </a:extLst>
            </p:cNvPr>
            <p:cNvSpPr/>
            <p:nvPr/>
          </p:nvSpPr>
          <p:spPr>
            <a:xfrm>
              <a:off x="15530151" y="5737666"/>
              <a:ext cx="27432" cy="27432"/>
            </a:xfrm>
            <a:prstGeom prst="ellipse">
              <a:avLst/>
            </a:prstGeom>
            <a:solidFill>
              <a:srgbClr val="FF0000"/>
            </a:solidFill>
            <a:ln w="63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LB" sz="1400" noProof="0">
                <a:latin typeface="Calibri" panose="020F0502020204030204" pitchFamily="34" charset="0"/>
                <a:ea typeface="Calibri" panose="020F0502020204030204" pitchFamily="34" charset="0"/>
              </a:endParaRPr>
            </a:p>
          </p:txBody>
        </p:sp>
        <p:grpSp>
          <p:nvGrpSpPr>
            <p:cNvPr id="183" name="Group 182">
              <a:extLst>
                <a:ext uri="{FF2B5EF4-FFF2-40B4-BE49-F238E27FC236}">
                  <a16:creationId xmlns:a16="http://schemas.microsoft.com/office/drawing/2014/main" id="{3FEDAD88-6231-0977-1AA0-411BF2E177E8}"/>
                </a:ext>
              </a:extLst>
            </p:cNvPr>
            <p:cNvGrpSpPr/>
            <p:nvPr/>
          </p:nvGrpSpPr>
          <p:grpSpPr>
            <a:xfrm>
              <a:off x="14978785" y="5697438"/>
              <a:ext cx="650297" cy="84859"/>
              <a:chOff x="4312045" y="5086464"/>
              <a:chExt cx="650297" cy="84859"/>
            </a:xfrm>
          </p:grpSpPr>
          <p:sp>
            <p:nvSpPr>
              <p:cNvPr id="184" name="Rectangle 183">
                <a:extLst>
                  <a:ext uri="{FF2B5EF4-FFF2-40B4-BE49-F238E27FC236}">
                    <a16:creationId xmlns:a16="http://schemas.microsoft.com/office/drawing/2014/main" id="{3D742C15-8A24-040A-CC42-C83F4E7AB6E6}"/>
                  </a:ext>
                </a:extLst>
              </p:cNvPr>
              <p:cNvSpPr/>
              <p:nvPr/>
            </p:nvSpPr>
            <p:spPr>
              <a:xfrm>
                <a:off x="4312045" y="5086464"/>
                <a:ext cx="650297" cy="84859"/>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5400000" scaled="1"/>
                <a:tileRect/>
              </a:gradFill>
              <a:ln w="3175">
                <a:solidFill>
                  <a:srgbClr val="011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LB" sz="1400" noProof="0">
                  <a:latin typeface="Calibri" panose="020F0502020204030204" pitchFamily="34" charset="0"/>
                  <a:ea typeface="Calibri" panose="020F0502020204030204" pitchFamily="34" charset="0"/>
                </a:endParaRPr>
              </a:p>
            </p:txBody>
          </p:sp>
          <p:sp>
            <p:nvSpPr>
              <p:cNvPr id="187" name="Oval 186">
                <a:extLst>
                  <a:ext uri="{FF2B5EF4-FFF2-40B4-BE49-F238E27FC236}">
                    <a16:creationId xmlns:a16="http://schemas.microsoft.com/office/drawing/2014/main" id="{EE92692D-B613-9146-34B2-40ECB1FC8814}"/>
                  </a:ext>
                </a:extLst>
              </p:cNvPr>
              <p:cNvSpPr/>
              <p:nvPr/>
            </p:nvSpPr>
            <p:spPr>
              <a:xfrm>
                <a:off x="4360119" y="5112970"/>
                <a:ext cx="27432" cy="27432"/>
              </a:xfrm>
              <a:custGeom>
                <a:avLst/>
                <a:gdLst>
                  <a:gd name="connsiteX0" fmla="*/ 0 w 27432"/>
                  <a:gd name="connsiteY0" fmla="*/ 13716 h 27432"/>
                  <a:gd name="connsiteX1" fmla="*/ 13716 w 27432"/>
                  <a:gd name="connsiteY1" fmla="*/ 0 h 27432"/>
                  <a:gd name="connsiteX2" fmla="*/ 27432 w 27432"/>
                  <a:gd name="connsiteY2" fmla="*/ 13716 h 27432"/>
                  <a:gd name="connsiteX3" fmla="*/ 13716 w 27432"/>
                  <a:gd name="connsiteY3" fmla="*/ 27432 h 27432"/>
                  <a:gd name="connsiteX4" fmla="*/ 0 w 27432"/>
                  <a:gd name="connsiteY4" fmla="*/ 13716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 h="27432" fill="none" extrusionOk="0">
                    <a:moveTo>
                      <a:pt x="0" y="13716"/>
                    </a:moveTo>
                    <a:cubicBezTo>
                      <a:pt x="587" y="5954"/>
                      <a:pt x="5928" y="-107"/>
                      <a:pt x="13716" y="0"/>
                    </a:cubicBezTo>
                    <a:cubicBezTo>
                      <a:pt x="20778" y="-1125"/>
                      <a:pt x="27141" y="6299"/>
                      <a:pt x="27432" y="13716"/>
                    </a:cubicBezTo>
                    <a:cubicBezTo>
                      <a:pt x="26931" y="21108"/>
                      <a:pt x="21206" y="27684"/>
                      <a:pt x="13716" y="27432"/>
                    </a:cubicBezTo>
                    <a:cubicBezTo>
                      <a:pt x="6932" y="27293"/>
                      <a:pt x="-1042" y="21562"/>
                      <a:pt x="0" y="13716"/>
                    </a:cubicBezTo>
                    <a:close/>
                  </a:path>
                  <a:path w="27432" h="27432" stroke="0" extrusionOk="0">
                    <a:moveTo>
                      <a:pt x="0" y="13716"/>
                    </a:moveTo>
                    <a:cubicBezTo>
                      <a:pt x="-82" y="6499"/>
                      <a:pt x="6106" y="-240"/>
                      <a:pt x="13716" y="0"/>
                    </a:cubicBezTo>
                    <a:cubicBezTo>
                      <a:pt x="21558" y="343"/>
                      <a:pt x="26537" y="5012"/>
                      <a:pt x="27432" y="13716"/>
                    </a:cubicBezTo>
                    <a:cubicBezTo>
                      <a:pt x="27489" y="20799"/>
                      <a:pt x="22168" y="27627"/>
                      <a:pt x="13716" y="27432"/>
                    </a:cubicBezTo>
                    <a:cubicBezTo>
                      <a:pt x="5869" y="27292"/>
                      <a:pt x="-401" y="21286"/>
                      <a:pt x="0" y="13716"/>
                    </a:cubicBezTo>
                    <a:close/>
                  </a:path>
                </a:pathLst>
              </a:custGeom>
              <a:solidFill>
                <a:schemeClr val="bg1"/>
              </a:solidFill>
              <a:ln w="3175">
                <a:solidFill>
                  <a:srgbClr val="01102F"/>
                </a:solidFill>
                <a:extLst>
                  <a:ext uri="{C807C97D-BFC1-408E-A445-0C87EB9F89A2}">
                    <ask:lineSketchStyleProps xmlns:ask="http://schemas.microsoft.com/office/drawing/2018/sketchyshapes" sd="305181586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LB" sz="1400" noProof="0">
                  <a:latin typeface="Calibri" panose="020F0502020204030204" pitchFamily="34" charset="0"/>
                  <a:ea typeface="Calibri" panose="020F0502020204030204" pitchFamily="34" charset="0"/>
                </a:endParaRPr>
              </a:p>
            </p:txBody>
          </p:sp>
          <p:sp>
            <p:nvSpPr>
              <p:cNvPr id="188" name="Oval 187">
                <a:extLst>
                  <a:ext uri="{FF2B5EF4-FFF2-40B4-BE49-F238E27FC236}">
                    <a16:creationId xmlns:a16="http://schemas.microsoft.com/office/drawing/2014/main" id="{46276463-487D-5E08-9235-3C3BADB1B324}"/>
                  </a:ext>
                </a:extLst>
              </p:cNvPr>
              <p:cNvSpPr/>
              <p:nvPr/>
            </p:nvSpPr>
            <p:spPr>
              <a:xfrm>
                <a:off x="4435625" y="5112970"/>
                <a:ext cx="27432" cy="27432"/>
              </a:xfrm>
              <a:custGeom>
                <a:avLst/>
                <a:gdLst>
                  <a:gd name="connsiteX0" fmla="*/ 0 w 27432"/>
                  <a:gd name="connsiteY0" fmla="*/ 13716 h 27432"/>
                  <a:gd name="connsiteX1" fmla="*/ 13716 w 27432"/>
                  <a:gd name="connsiteY1" fmla="*/ 0 h 27432"/>
                  <a:gd name="connsiteX2" fmla="*/ 27432 w 27432"/>
                  <a:gd name="connsiteY2" fmla="*/ 13716 h 27432"/>
                  <a:gd name="connsiteX3" fmla="*/ 13716 w 27432"/>
                  <a:gd name="connsiteY3" fmla="*/ 27432 h 27432"/>
                  <a:gd name="connsiteX4" fmla="*/ 0 w 27432"/>
                  <a:gd name="connsiteY4" fmla="*/ 13716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 h="27432" fill="none" extrusionOk="0">
                    <a:moveTo>
                      <a:pt x="0" y="13716"/>
                    </a:moveTo>
                    <a:cubicBezTo>
                      <a:pt x="587" y="5954"/>
                      <a:pt x="5928" y="-107"/>
                      <a:pt x="13716" y="0"/>
                    </a:cubicBezTo>
                    <a:cubicBezTo>
                      <a:pt x="20778" y="-1125"/>
                      <a:pt x="27141" y="6299"/>
                      <a:pt x="27432" y="13716"/>
                    </a:cubicBezTo>
                    <a:cubicBezTo>
                      <a:pt x="26931" y="21108"/>
                      <a:pt x="21206" y="27684"/>
                      <a:pt x="13716" y="27432"/>
                    </a:cubicBezTo>
                    <a:cubicBezTo>
                      <a:pt x="6932" y="27293"/>
                      <a:pt x="-1042" y="21562"/>
                      <a:pt x="0" y="13716"/>
                    </a:cubicBezTo>
                    <a:close/>
                  </a:path>
                  <a:path w="27432" h="27432" stroke="0" extrusionOk="0">
                    <a:moveTo>
                      <a:pt x="0" y="13716"/>
                    </a:moveTo>
                    <a:cubicBezTo>
                      <a:pt x="-82" y="6499"/>
                      <a:pt x="6106" y="-240"/>
                      <a:pt x="13716" y="0"/>
                    </a:cubicBezTo>
                    <a:cubicBezTo>
                      <a:pt x="21558" y="343"/>
                      <a:pt x="26537" y="5012"/>
                      <a:pt x="27432" y="13716"/>
                    </a:cubicBezTo>
                    <a:cubicBezTo>
                      <a:pt x="27489" y="20799"/>
                      <a:pt x="22168" y="27627"/>
                      <a:pt x="13716" y="27432"/>
                    </a:cubicBezTo>
                    <a:cubicBezTo>
                      <a:pt x="5869" y="27292"/>
                      <a:pt x="-401" y="21286"/>
                      <a:pt x="0" y="13716"/>
                    </a:cubicBezTo>
                    <a:close/>
                  </a:path>
                </a:pathLst>
              </a:custGeom>
              <a:solidFill>
                <a:schemeClr val="bg1"/>
              </a:solidFill>
              <a:ln w="3175">
                <a:solidFill>
                  <a:srgbClr val="01102F"/>
                </a:solidFill>
                <a:extLst>
                  <a:ext uri="{C807C97D-BFC1-408E-A445-0C87EB9F89A2}">
                    <ask:lineSketchStyleProps xmlns:ask="http://schemas.microsoft.com/office/drawing/2018/sketchyshapes" sd="305181586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LB" sz="1400" noProof="0">
                  <a:latin typeface="Calibri" panose="020F0502020204030204" pitchFamily="34" charset="0"/>
                  <a:ea typeface="Calibri" panose="020F0502020204030204" pitchFamily="34" charset="0"/>
                </a:endParaRPr>
              </a:p>
            </p:txBody>
          </p:sp>
          <p:sp>
            <p:nvSpPr>
              <p:cNvPr id="189" name="Oval 188">
                <a:extLst>
                  <a:ext uri="{FF2B5EF4-FFF2-40B4-BE49-F238E27FC236}">
                    <a16:creationId xmlns:a16="http://schemas.microsoft.com/office/drawing/2014/main" id="{827D54DE-9CDD-548B-9CF4-995DC88CB4A9}"/>
                  </a:ext>
                </a:extLst>
              </p:cNvPr>
              <p:cNvSpPr/>
              <p:nvPr/>
            </p:nvSpPr>
            <p:spPr>
              <a:xfrm>
                <a:off x="4510218" y="5112970"/>
                <a:ext cx="27432" cy="27432"/>
              </a:xfrm>
              <a:custGeom>
                <a:avLst/>
                <a:gdLst>
                  <a:gd name="connsiteX0" fmla="*/ 0 w 27432"/>
                  <a:gd name="connsiteY0" fmla="*/ 13716 h 27432"/>
                  <a:gd name="connsiteX1" fmla="*/ 13716 w 27432"/>
                  <a:gd name="connsiteY1" fmla="*/ 0 h 27432"/>
                  <a:gd name="connsiteX2" fmla="*/ 27432 w 27432"/>
                  <a:gd name="connsiteY2" fmla="*/ 13716 h 27432"/>
                  <a:gd name="connsiteX3" fmla="*/ 13716 w 27432"/>
                  <a:gd name="connsiteY3" fmla="*/ 27432 h 27432"/>
                  <a:gd name="connsiteX4" fmla="*/ 0 w 27432"/>
                  <a:gd name="connsiteY4" fmla="*/ 13716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 h="27432" fill="none" extrusionOk="0">
                    <a:moveTo>
                      <a:pt x="0" y="13716"/>
                    </a:moveTo>
                    <a:cubicBezTo>
                      <a:pt x="587" y="5954"/>
                      <a:pt x="5928" y="-107"/>
                      <a:pt x="13716" y="0"/>
                    </a:cubicBezTo>
                    <a:cubicBezTo>
                      <a:pt x="20778" y="-1125"/>
                      <a:pt x="27141" y="6299"/>
                      <a:pt x="27432" y="13716"/>
                    </a:cubicBezTo>
                    <a:cubicBezTo>
                      <a:pt x="26931" y="21108"/>
                      <a:pt x="21206" y="27684"/>
                      <a:pt x="13716" y="27432"/>
                    </a:cubicBezTo>
                    <a:cubicBezTo>
                      <a:pt x="6932" y="27293"/>
                      <a:pt x="-1042" y="21562"/>
                      <a:pt x="0" y="13716"/>
                    </a:cubicBezTo>
                    <a:close/>
                  </a:path>
                  <a:path w="27432" h="27432" stroke="0" extrusionOk="0">
                    <a:moveTo>
                      <a:pt x="0" y="13716"/>
                    </a:moveTo>
                    <a:cubicBezTo>
                      <a:pt x="-82" y="6499"/>
                      <a:pt x="6106" y="-240"/>
                      <a:pt x="13716" y="0"/>
                    </a:cubicBezTo>
                    <a:cubicBezTo>
                      <a:pt x="21558" y="343"/>
                      <a:pt x="26537" y="5012"/>
                      <a:pt x="27432" y="13716"/>
                    </a:cubicBezTo>
                    <a:cubicBezTo>
                      <a:pt x="27489" y="20799"/>
                      <a:pt x="22168" y="27627"/>
                      <a:pt x="13716" y="27432"/>
                    </a:cubicBezTo>
                    <a:cubicBezTo>
                      <a:pt x="5869" y="27292"/>
                      <a:pt x="-401" y="21286"/>
                      <a:pt x="0" y="13716"/>
                    </a:cubicBezTo>
                    <a:close/>
                  </a:path>
                </a:pathLst>
              </a:custGeom>
              <a:solidFill>
                <a:schemeClr val="bg1"/>
              </a:solidFill>
              <a:ln w="3175">
                <a:solidFill>
                  <a:srgbClr val="01102F"/>
                </a:solidFill>
                <a:extLst>
                  <a:ext uri="{C807C97D-BFC1-408E-A445-0C87EB9F89A2}">
                    <ask:lineSketchStyleProps xmlns:ask="http://schemas.microsoft.com/office/drawing/2018/sketchyshapes" sd="305181586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LB" sz="1400" noProof="0">
                  <a:latin typeface="Calibri" panose="020F0502020204030204" pitchFamily="34" charset="0"/>
                  <a:ea typeface="Calibri" panose="020F0502020204030204" pitchFamily="34" charset="0"/>
                </a:endParaRPr>
              </a:p>
            </p:txBody>
          </p:sp>
          <p:sp>
            <p:nvSpPr>
              <p:cNvPr id="190" name="Oval 189">
                <a:extLst>
                  <a:ext uri="{FF2B5EF4-FFF2-40B4-BE49-F238E27FC236}">
                    <a16:creationId xmlns:a16="http://schemas.microsoft.com/office/drawing/2014/main" id="{0BCF9BDB-BBD4-CD41-6E96-D87DA57D1364}"/>
                  </a:ext>
                </a:extLst>
              </p:cNvPr>
              <p:cNvSpPr/>
              <p:nvPr/>
            </p:nvSpPr>
            <p:spPr>
              <a:xfrm>
                <a:off x="4585724" y="5112970"/>
                <a:ext cx="27432" cy="27432"/>
              </a:xfrm>
              <a:custGeom>
                <a:avLst/>
                <a:gdLst>
                  <a:gd name="connsiteX0" fmla="*/ 0 w 27432"/>
                  <a:gd name="connsiteY0" fmla="*/ 13716 h 27432"/>
                  <a:gd name="connsiteX1" fmla="*/ 13716 w 27432"/>
                  <a:gd name="connsiteY1" fmla="*/ 0 h 27432"/>
                  <a:gd name="connsiteX2" fmla="*/ 27432 w 27432"/>
                  <a:gd name="connsiteY2" fmla="*/ 13716 h 27432"/>
                  <a:gd name="connsiteX3" fmla="*/ 13716 w 27432"/>
                  <a:gd name="connsiteY3" fmla="*/ 27432 h 27432"/>
                  <a:gd name="connsiteX4" fmla="*/ 0 w 27432"/>
                  <a:gd name="connsiteY4" fmla="*/ 13716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 h="27432" fill="none" extrusionOk="0">
                    <a:moveTo>
                      <a:pt x="0" y="13716"/>
                    </a:moveTo>
                    <a:cubicBezTo>
                      <a:pt x="587" y="5954"/>
                      <a:pt x="5928" y="-107"/>
                      <a:pt x="13716" y="0"/>
                    </a:cubicBezTo>
                    <a:cubicBezTo>
                      <a:pt x="20778" y="-1125"/>
                      <a:pt x="27141" y="6299"/>
                      <a:pt x="27432" y="13716"/>
                    </a:cubicBezTo>
                    <a:cubicBezTo>
                      <a:pt x="26931" y="21108"/>
                      <a:pt x="21206" y="27684"/>
                      <a:pt x="13716" y="27432"/>
                    </a:cubicBezTo>
                    <a:cubicBezTo>
                      <a:pt x="6932" y="27293"/>
                      <a:pt x="-1042" y="21562"/>
                      <a:pt x="0" y="13716"/>
                    </a:cubicBezTo>
                    <a:close/>
                  </a:path>
                  <a:path w="27432" h="27432" stroke="0" extrusionOk="0">
                    <a:moveTo>
                      <a:pt x="0" y="13716"/>
                    </a:moveTo>
                    <a:cubicBezTo>
                      <a:pt x="-82" y="6499"/>
                      <a:pt x="6106" y="-240"/>
                      <a:pt x="13716" y="0"/>
                    </a:cubicBezTo>
                    <a:cubicBezTo>
                      <a:pt x="21558" y="343"/>
                      <a:pt x="26537" y="5012"/>
                      <a:pt x="27432" y="13716"/>
                    </a:cubicBezTo>
                    <a:cubicBezTo>
                      <a:pt x="27489" y="20799"/>
                      <a:pt x="22168" y="27627"/>
                      <a:pt x="13716" y="27432"/>
                    </a:cubicBezTo>
                    <a:cubicBezTo>
                      <a:pt x="5869" y="27292"/>
                      <a:pt x="-401" y="21286"/>
                      <a:pt x="0" y="13716"/>
                    </a:cubicBezTo>
                    <a:close/>
                  </a:path>
                </a:pathLst>
              </a:custGeom>
              <a:solidFill>
                <a:schemeClr val="bg1"/>
              </a:solidFill>
              <a:ln w="3175">
                <a:solidFill>
                  <a:srgbClr val="01102F"/>
                </a:solidFill>
                <a:extLst>
                  <a:ext uri="{C807C97D-BFC1-408E-A445-0C87EB9F89A2}">
                    <ask:lineSketchStyleProps xmlns:ask="http://schemas.microsoft.com/office/drawing/2018/sketchyshapes" sd="305181586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LB" sz="1400" noProof="0">
                  <a:latin typeface="Calibri" panose="020F0502020204030204" pitchFamily="34" charset="0"/>
                  <a:ea typeface="Calibri" panose="020F0502020204030204" pitchFamily="34" charset="0"/>
                </a:endParaRPr>
              </a:p>
            </p:txBody>
          </p:sp>
          <p:sp>
            <p:nvSpPr>
              <p:cNvPr id="191" name="Oval 190">
                <a:extLst>
                  <a:ext uri="{FF2B5EF4-FFF2-40B4-BE49-F238E27FC236}">
                    <a16:creationId xmlns:a16="http://schemas.microsoft.com/office/drawing/2014/main" id="{CFB7A0F7-3CD6-47D5-14FD-D0A1D4896E72}"/>
                  </a:ext>
                </a:extLst>
              </p:cNvPr>
              <p:cNvSpPr/>
              <p:nvPr/>
            </p:nvSpPr>
            <p:spPr>
              <a:xfrm>
                <a:off x="4647514" y="5112970"/>
                <a:ext cx="27432" cy="27432"/>
              </a:xfrm>
              <a:custGeom>
                <a:avLst/>
                <a:gdLst>
                  <a:gd name="connsiteX0" fmla="*/ 0 w 27432"/>
                  <a:gd name="connsiteY0" fmla="*/ 13716 h 27432"/>
                  <a:gd name="connsiteX1" fmla="*/ 13716 w 27432"/>
                  <a:gd name="connsiteY1" fmla="*/ 0 h 27432"/>
                  <a:gd name="connsiteX2" fmla="*/ 27432 w 27432"/>
                  <a:gd name="connsiteY2" fmla="*/ 13716 h 27432"/>
                  <a:gd name="connsiteX3" fmla="*/ 13716 w 27432"/>
                  <a:gd name="connsiteY3" fmla="*/ 27432 h 27432"/>
                  <a:gd name="connsiteX4" fmla="*/ 0 w 27432"/>
                  <a:gd name="connsiteY4" fmla="*/ 13716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 h="27432" fill="none" extrusionOk="0">
                    <a:moveTo>
                      <a:pt x="0" y="13716"/>
                    </a:moveTo>
                    <a:cubicBezTo>
                      <a:pt x="587" y="5954"/>
                      <a:pt x="5928" y="-107"/>
                      <a:pt x="13716" y="0"/>
                    </a:cubicBezTo>
                    <a:cubicBezTo>
                      <a:pt x="20778" y="-1125"/>
                      <a:pt x="27141" y="6299"/>
                      <a:pt x="27432" y="13716"/>
                    </a:cubicBezTo>
                    <a:cubicBezTo>
                      <a:pt x="26931" y="21108"/>
                      <a:pt x="21206" y="27684"/>
                      <a:pt x="13716" y="27432"/>
                    </a:cubicBezTo>
                    <a:cubicBezTo>
                      <a:pt x="6932" y="27293"/>
                      <a:pt x="-1042" y="21562"/>
                      <a:pt x="0" y="13716"/>
                    </a:cubicBezTo>
                    <a:close/>
                  </a:path>
                  <a:path w="27432" h="27432" stroke="0" extrusionOk="0">
                    <a:moveTo>
                      <a:pt x="0" y="13716"/>
                    </a:moveTo>
                    <a:cubicBezTo>
                      <a:pt x="-82" y="6499"/>
                      <a:pt x="6106" y="-240"/>
                      <a:pt x="13716" y="0"/>
                    </a:cubicBezTo>
                    <a:cubicBezTo>
                      <a:pt x="21558" y="343"/>
                      <a:pt x="26537" y="5012"/>
                      <a:pt x="27432" y="13716"/>
                    </a:cubicBezTo>
                    <a:cubicBezTo>
                      <a:pt x="27489" y="20799"/>
                      <a:pt x="22168" y="27627"/>
                      <a:pt x="13716" y="27432"/>
                    </a:cubicBezTo>
                    <a:cubicBezTo>
                      <a:pt x="5869" y="27292"/>
                      <a:pt x="-401" y="21286"/>
                      <a:pt x="0" y="13716"/>
                    </a:cubicBezTo>
                    <a:close/>
                  </a:path>
                </a:pathLst>
              </a:custGeom>
              <a:solidFill>
                <a:schemeClr val="bg1"/>
              </a:solidFill>
              <a:ln w="3175">
                <a:solidFill>
                  <a:srgbClr val="01102F"/>
                </a:solidFill>
                <a:extLst>
                  <a:ext uri="{C807C97D-BFC1-408E-A445-0C87EB9F89A2}">
                    <ask:lineSketchStyleProps xmlns:ask="http://schemas.microsoft.com/office/drawing/2018/sketchyshapes" sd="305181586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LB" sz="1400" noProof="0">
                  <a:latin typeface="Calibri" panose="020F0502020204030204" pitchFamily="34" charset="0"/>
                  <a:ea typeface="Calibri" panose="020F0502020204030204" pitchFamily="34" charset="0"/>
                </a:endParaRPr>
              </a:p>
            </p:txBody>
          </p:sp>
          <p:sp>
            <p:nvSpPr>
              <p:cNvPr id="192" name="Oval 191">
                <a:extLst>
                  <a:ext uri="{FF2B5EF4-FFF2-40B4-BE49-F238E27FC236}">
                    <a16:creationId xmlns:a16="http://schemas.microsoft.com/office/drawing/2014/main" id="{5690CA45-70E8-B017-E343-F3A662C74091}"/>
                  </a:ext>
                </a:extLst>
              </p:cNvPr>
              <p:cNvSpPr/>
              <p:nvPr/>
            </p:nvSpPr>
            <p:spPr>
              <a:xfrm>
                <a:off x="4723020" y="5112970"/>
                <a:ext cx="27432" cy="27432"/>
              </a:xfrm>
              <a:custGeom>
                <a:avLst/>
                <a:gdLst>
                  <a:gd name="connsiteX0" fmla="*/ 0 w 27432"/>
                  <a:gd name="connsiteY0" fmla="*/ 13716 h 27432"/>
                  <a:gd name="connsiteX1" fmla="*/ 13716 w 27432"/>
                  <a:gd name="connsiteY1" fmla="*/ 0 h 27432"/>
                  <a:gd name="connsiteX2" fmla="*/ 27432 w 27432"/>
                  <a:gd name="connsiteY2" fmla="*/ 13716 h 27432"/>
                  <a:gd name="connsiteX3" fmla="*/ 13716 w 27432"/>
                  <a:gd name="connsiteY3" fmla="*/ 27432 h 27432"/>
                  <a:gd name="connsiteX4" fmla="*/ 0 w 27432"/>
                  <a:gd name="connsiteY4" fmla="*/ 13716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 h="27432" fill="none" extrusionOk="0">
                    <a:moveTo>
                      <a:pt x="0" y="13716"/>
                    </a:moveTo>
                    <a:cubicBezTo>
                      <a:pt x="587" y="5954"/>
                      <a:pt x="5928" y="-107"/>
                      <a:pt x="13716" y="0"/>
                    </a:cubicBezTo>
                    <a:cubicBezTo>
                      <a:pt x="20778" y="-1125"/>
                      <a:pt x="27141" y="6299"/>
                      <a:pt x="27432" y="13716"/>
                    </a:cubicBezTo>
                    <a:cubicBezTo>
                      <a:pt x="26931" y="21108"/>
                      <a:pt x="21206" y="27684"/>
                      <a:pt x="13716" y="27432"/>
                    </a:cubicBezTo>
                    <a:cubicBezTo>
                      <a:pt x="6932" y="27293"/>
                      <a:pt x="-1042" y="21562"/>
                      <a:pt x="0" y="13716"/>
                    </a:cubicBezTo>
                    <a:close/>
                  </a:path>
                  <a:path w="27432" h="27432" stroke="0" extrusionOk="0">
                    <a:moveTo>
                      <a:pt x="0" y="13716"/>
                    </a:moveTo>
                    <a:cubicBezTo>
                      <a:pt x="-82" y="6499"/>
                      <a:pt x="6106" y="-240"/>
                      <a:pt x="13716" y="0"/>
                    </a:cubicBezTo>
                    <a:cubicBezTo>
                      <a:pt x="21558" y="343"/>
                      <a:pt x="26537" y="5012"/>
                      <a:pt x="27432" y="13716"/>
                    </a:cubicBezTo>
                    <a:cubicBezTo>
                      <a:pt x="27489" y="20799"/>
                      <a:pt x="22168" y="27627"/>
                      <a:pt x="13716" y="27432"/>
                    </a:cubicBezTo>
                    <a:cubicBezTo>
                      <a:pt x="5869" y="27292"/>
                      <a:pt x="-401" y="21286"/>
                      <a:pt x="0" y="13716"/>
                    </a:cubicBezTo>
                    <a:close/>
                  </a:path>
                </a:pathLst>
              </a:custGeom>
              <a:solidFill>
                <a:schemeClr val="bg1"/>
              </a:solidFill>
              <a:ln w="3175">
                <a:solidFill>
                  <a:srgbClr val="01102F"/>
                </a:solidFill>
                <a:extLst>
                  <a:ext uri="{C807C97D-BFC1-408E-A445-0C87EB9F89A2}">
                    <ask:lineSketchStyleProps xmlns:ask="http://schemas.microsoft.com/office/drawing/2018/sketchyshapes" sd="305181586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LB" sz="1400" noProof="0">
                  <a:latin typeface="Calibri" panose="020F0502020204030204" pitchFamily="34" charset="0"/>
                  <a:ea typeface="Calibri" panose="020F0502020204030204" pitchFamily="34" charset="0"/>
                </a:endParaRPr>
              </a:p>
            </p:txBody>
          </p:sp>
          <p:sp>
            <p:nvSpPr>
              <p:cNvPr id="193" name="Oval 192">
                <a:extLst>
                  <a:ext uri="{FF2B5EF4-FFF2-40B4-BE49-F238E27FC236}">
                    <a16:creationId xmlns:a16="http://schemas.microsoft.com/office/drawing/2014/main" id="{C36B75CB-8F0D-D171-B1DE-29466561B919}"/>
                  </a:ext>
                </a:extLst>
              </p:cNvPr>
              <p:cNvSpPr/>
              <p:nvPr/>
            </p:nvSpPr>
            <p:spPr>
              <a:xfrm>
                <a:off x="4797613" y="5112970"/>
                <a:ext cx="27432" cy="27432"/>
              </a:xfrm>
              <a:custGeom>
                <a:avLst/>
                <a:gdLst>
                  <a:gd name="connsiteX0" fmla="*/ 0 w 27432"/>
                  <a:gd name="connsiteY0" fmla="*/ 13716 h 27432"/>
                  <a:gd name="connsiteX1" fmla="*/ 13716 w 27432"/>
                  <a:gd name="connsiteY1" fmla="*/ 0 h 27432"/>
                  <a:gd name="connsiteX2" fmla="*/ 27432 w 27432"/>
                  <a:gd name="connsiteY2" fmla="*/ 13716 h 27432"/>
                  <a:gd name="connsiteX3" fmla="*/ 13716 w 27432"/>
                  <a:gd name="connsiteY3" fmla="*/ 27432 h 27432"/>
                  <a:gd name="connsiteX4" fmla="*/ 0 w 27432"/>
                  <a:gd name="connsiteY4" fmla="*/ 13716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 h="27432" fill="none" extrusionOk="0">
                    <a:moveTo>
                      <a:pt x="0" y="13716"/>
                    </a:moveTo>
                    <a:cubicBezTo>
                      <a:pt x="587" y="5954"/>
                      <a:pt x="5928" y="-107"/>
                      <a:pt x="13716" y="0"/>
                    </a:cubicBezTo>
                    <a:cubicBezTo>
                      <a:pt x="20778" y="-1125"/>
                      <a:pt x="27141" y="6299"/>
                      <a:pt x="27432" y="13716"/>
                    </a:cubicBezTo>
                    <a:cubicBezTo>
                      <a:pt x="26931" y="21108"/>
                      <a:pt x="21206" y="27684"/>
                      <a:pt x="13716" y="27432"/>
                    </a:cubicBezTo>
                    <a:cubicBezTo>
                      <a:pt x="6932" y="27293"/>
                      <a:pt x="-1042" y="21562"/>
                      <a:pt x="0" y="13716"/>
                    </a:cubicBezTo>
                    <a:close/>
                  </a:path>
                  <a:path w="27432" h="27432" stroke="0" extrusionOk="0">
                    <a:moveTo>
                      <a:pt x="0" y="13716"/>
                    </a:moveTo>
                    <a:cubicBezTo>
                      <a:pt x="-82" y="6499"/>
                      <a:pt x="6106" y="-240"/>
                      <a:pt x="13716" y="0"/>
                    </a:cubicBezTo>
                    <a:cubicBezTo>
                      <a:pt x="21558" y="343"/>
                      <a:pt x="26537" y="5012"/>
                      <a:pt x="27432" y="13716"/>
                    </a:cubicBezTo>
                    <a:cubicBezTo>
                      <a:pt x="27489" y="20799"/>
                      <a:pt x="22168" y="27627"/>
                      <a:pt x="13716" y="27432"/>
                    </a:cubicBezTo>
                    <a:cubicBezTo>
                      <a:pt x="5869" y="27292"/>
                      <a:pt x="-401" y="21286"/>
                      <a:pt x="0" y="13716"/>
                    </a:cubicBezTo>
                    <a:close/>
                  </a:path>
                </a:pathLst>
              </a:custGeom>
              <a:solidFill>
                <a:schemeClr val="bg1"/>
              </a:solidFill>
              <a:ln w="3175">
                <a:solidFill>
                  <a:srgbClr val="01102F"/>
                </a:solidFill>
                <a:extLst>
                  <a:ext uri="{C807C97D-BFC1-408E-A445-0C87EB9F89A2}">
                    <ask:lineSketchStyleProps xmlns:ask="http://schemas.microsoft.com/office/drawing/2018/sketchyshapes" sd="305181586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LB" sz="1400" noProof="0">
                  <a:latin typeface="Calibri" panose="020F0502020204030204" pitchFamily="34" charset="0"/>
                  <a:ea typeface="Calibri" panose="020F0502020204030204" pitchFamily="34" charset="0"/>
                </a:endParaRPr>
              </a:p>
            </p:txBody>
          </p:sp>
          <p:sp>
            <p:nvSpPr>
              <p:cNvPr id="194" name="Oval 193">
                <a:extLst>
                  <a:ext uri="{FF2B5EF4-FFF2-40B4-BE49-F238E27FC236}">
                    <a16:creationId xmlns:a16="http://schemas.microsoft.com/office/drawing/2014/main" id="{73AA2716-4720-A7E9-CD30-14081770BA2C}"/>
                  </a:ext>
                </a:extLst>
              </p:cNvPr>
              <p:cNvSpPr/>
              <p:nvPr/>
            </p:nvSpPr>
            <p:spPr>
              <a:xfrm>
                <a:off x="4873119" y="5112970"/>
                <a:ext cx="27432" cy="27432"/>
              </a:xfrm>
              <a:custGeom>
                <a:avLst/>
                <a:gdLst>
                  <a:gd name="connsiteX0" fmla="*/ 0 w 27432"/>
                  <a:gd name="connsiteY0" fmla="*/ 13716 h 27432"/>
                  <a:gd name="connsiteX1" fmla="*/ 13716 w 27432"/>
                  <a:gd name="connsiteY1" fmla="*/ 0 h 27432"/>
                  <a:gd name="connsiteX2" fmla="*/ 27432 w 27432"/>
                  <a:gd name="connsiteY2" fmla="*/ 13716 h 27432"/>
                  <a:gd name="connsiteX3" fmla="*/ 13716 w 27432"/>
                  <a:gd name="connsiteY3" fmla="*/ 27432 h 27432"/>
                  <a:gd name="connsiteX4" fmla="*/ 0 w 27432"/>
                  <a:gd name="connsiteY4" fmla="*/ 13716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 h="27432" fill="none" extrusionOk="0">
                    <a:moveTo>
                      <a:pt x="0" y="13716"/>
                    </a:moveTo>
                    <a:cubicBezTo>
                      <a:pt x="587" y="5954"/>
                      <a:pt x="5928" y="-107"/>
                      <a:pt x="13716" y="0"/>
                    </a:cubicBezTo>
                    <a:cubicBezTo>
                      <a:pt x="20778" y="-1125"/>
                      <a:pt x="27141" y="6299"/>
                      <a:pt x="27432" y="13716"/>
                    </a:cubicBezTo>
                    <a:cubicBezTo>
                      <a:pt x="26931" y="21108"/>
                      <a:pt x="21206" y="27684"/>
                      <a:pt x="13716" y="27432"/>
                    </a:cubicBezTo>
                    <a:cubicBezTo>
                      <a:pt x="6932" y="27293"/>
                      <a:pt x="-1042" y="21562"/>
                      <a:pt x="0" y="13716"/>
                    </a:cubicBezTo>
                    <a:close/>
                  </a:path>
                  <a:path w="27432" h="27432" stroke="0" extrusionOk="0">
                    <a:moveTo>
                      <a:pt x="0" y="13716"/>
                    </a:moveTo>
                    <a:cubicBezTo>
                      <a:pt x="-82" y="6499"/>
                      <a:pt x="6106" y="-240"/>
                      <a:pt x="13716" y="0"/>
                    </a:cubicBezTo>
                    <a:cubicBezTo>
                      <a:pt x="21558" y="343"/>
                      <a:pt x="26537" y="5012"/>
                      <a:pt x="27432" y="13716"/>
                    </a:cubicBezTo>
                    <a:cubicBezTo>
                      <a:pt x="27489" y="20799"/>
                      <a:pt x="22168" y="27627"/>
                      <a:pt x="13716" y="27432"/>
                    </a:cubicBezTo>
                    <a:cubicBezTo>
                      <a:pt x="5869" y="27292"/>
                      <a:pt x="-401" y="21286"/>
                      <a:pt x="0" y="13716"/>
                    </a:cubicBezTo>
                    <a:close/>
                  </a:path>
                </a:pathLst>
              </a:custGeom>
              <a:solidFill>
                <a:schemeClr val="bg1"/>
              </a:solidFill>
              <a:ln w="3175">
                <a:solidFill>
                  <a:srgbClr val="01102F"/>
                </a:solidFill>
                <a:extLst>
                  <a:ext uri="{C807C97D-BFC1-408E-A445-0C87EB9F89A2}">
                    <ask:lineSketchStyleProps xmlns:ask="http://schemas.microsoft.com/office/drawing/2018/sketchyshapes" sd="305181586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LB" sz="1400" noProof="0">
                  <a:latin typeface="Calibri" panose="020F0502020204030204" pitchFamily="34" charset="0"/>
                  <a:ea typeface="Calibri" panose="020F0502020204030204" pitchFamily="34" charset="0"/>
                </a:endParaRPr>
              </a:p>
            </p:txBody>
          </p:sp>
        </p:grpSp>
        <p:grpSp>
          <p:nvGrpSpPr>
            <p:cNvPr id="195" name="Group 194">
              <a:extLst>
                <a:ext uri="{FF2B5EF4-FFF2-40B4-BE49-F238E27FC236}">
                  <a16:creationId xmlns:a16="http://schemas.microsoft.com/office/drawing/2014/main" id="{4E451391-ABFF-2AC5-A41D-F595544C8366}"/>
                </a:ext>
              </a:extLst>
            </p:cNvPr>
            <p:cNvGrpSpPr/>
            <p:nvPr/>
          </p:nvGrpSpPr>
          <p:grpSpPr>
            <a:xfrm rot="5400000">
              <a:off x="15854867" y="6690827"/>
              <a:ext cx="650297" cy="84859"/>
              <a:chOff x="4312045" y="5086464"/>
              <a:chExt cx="650297" cy="84859"/>
            </a:xfrm>
          </p:grpSpPr>
          <p:sp>
            <p:nvSpPr>
              <p:cNvPr id="196" name="Rectangle 195">
                <a:extLst>
                  <a:ext uri="{FF2B5EF4-FFF2-40B4-BE49-F238E27FC236}">
                    <a16:creationId xmlns:a16="http://schemas.microsoft.com/office/drawing/2014/main" id="{B87CB3DF-A087-A578-9745-226E3EA5D153}"/>
                  </a:ext>
                </a:extLst>
              </p:cNvPr>
              <p:cNvSpPr/>
              <p:nvPr/>
            </p:nvSpPr>
            <p:spPr>
              <a:xfrm>
                <a:off x="4312045" y="5086464"/>
                <a:ext cx="650297" cy="84859"/>
              </a:xfrm>
              <a:prstGeom prst="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5400000" scaled="1"/>
                <a:tileRect/>
              </a:gradFill>
              <a:ln w="3175">
                <a:solidFill>
                  <a:srgbClr val="011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LB" sz="1400" noProof="0">
                  <a:latin typeface="Calibri" panose="020F0502020204030204" pitchFamily="34" charset="0"/>
                  <a:ea typeface="Calibri" panose="020F0502020204030204" pitchFamily="34" charset="0"/>
                </a:endParaRPr>
              </a:p>
            </p:txBody>
          </p:sp>
          <p:sp>
            <p:nvSpPr>
              <p:cNvPr id="197" name="Oval 196">
                <a:extLst>
                  <a:ext uri="{FF2B5EF4-FFF2-40B4-BE49-F238E27FC236}">
                    <a16:creationId xmlns:a16="http://schemas.microsoft.com/office/drawing/2014/main" id="{A153A0BA-E528-EA6D-D9FD-481AF62E5F86}"/>
                  </a:ext>
                </a:extLst>
              </p:cNvPr>
              <p:cNvSpPr/>
              <p:nvPr/>
            </p:nvSpPr>
            <p:spPr>
              <a:xfrm>
                <a:off x="4360119" y="5112970"/>
                <a:ext cx="27432" cy="27432"/>
              </a:xfrm>
              <a:custGeom>
                <a:avLst/>
                <a:gdLst>
                  <a:gd name="connsiteX0" fmla="*/ 0 w 27432"/>
                  <a:gd name="connsiteY0" fmla="*/ 13716 h 27432"/>
                  <a:gd name="connsiteX1" fmla="*/ 13716 w 27432"/>
                  <a:gd name="connsiteY1" fmla="*/ 0 h 27432"/>
                  <a:gd name="connsiteX2" fmla="*/ 27432 w 27432"/>
                  <a:gd name="connsiteY2" fmla="*/ 13716 h 27432"/>
                  <a:gd name="connsiteX3" fmla="*/ 13716 w 27432"/>
                  <a:gd name="connsiteY3" fmla="*/ 27432 h 27432"/>
                  <a:gd name="connsiteX4" fmla="*/ 0 w 27432"/>
                  <a:gd name="connsiteY4" fmla="*/ 13716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 h="27432" fill="none" extrusionOk="0">
                    <a:moveTo>
                      <a:pt x="0" y="13716"/>
                    </a:moveTo>
                    <a:cubicBezTo>
                      <a:pt x="587" y="5954"/>
                      <a:pt x="5928" y="-107"/>
                      <a:pt x="13716" y="0"/>
                    </a:cubicBezTo>
                    <a:cubicBezTo>
                      <a:pt x="20778" y="-1125"/>
                      <a:pt x="27141" y="6299"/>
                      <a:pt x="27432" y="13716"/>
                    </a:cubicBezTo>
                    <a:cubicBezTo>
                      <a:pt x="26931" y="21108"/>
                      <a:pt x="21206" y="27684"/>
                      <a:pt x="13716" y="27432"/>
                    </a:cubicBezTo>
                    <a:cubicBezTo>
                      <a:pt x="6932" y="27293"/>
                      <a:pt x="-1042" y="21562"/>
                      <a:pt x="0" y="13716"/>
                    </a:cubicBezTo>
                    <a:close/>
                  </a:path>
                  <a:path w="27432" h="27432" stroke="0" extrusionOk="0">
                    <a:moveTo>
                      <a:pt x="0" y="13716"/>
                    </a:moveTo>
                    <a:cubicBezTo>
                      <a:pt x="-82" y="6499"/>
                      <a:pt x="6106" y="-240"/>
                      <a:pt x="13716" y="0"/>
                    </a:cubicBezTo>
                    <a:cubicBezTo>
                      <a:pt x="21558" y="343"/>
                      <a:pt x="26537" y="5012"/>
                      <a:pt x="27432" y="13716"/>
                    </a:cubicBezTo>
                    <a:cubicBezTo>
                      <a:pt x="27489" y="20799"/>
                      <a:pt x="22168" y="27627"/>
                      <a:pt x="13716" y="27432"/>
                    </a:cubicBezTo>
                    <a:cubicBezTo>
                      <a:pt x="5869" y="27292"/>
                      <a:pt x="-401" y="21286"/>
                      <a:pt x="0" y="13716"/>
                    </a:cubicBezTo>
                    <a:close/>
                  </a:path>
                </a:pathLst>
              </a:custGeom>
              <a:solidFill>
                <a:schemeClr val="bg1"/>
              </a:solidFill>
              <a:ln w="3175">
                <a:solidFill>
                  <a:srgbClr val="01102F"/>
                </a:solidFill>
                <a:extLst>
                  <a:ext uri="{C807C97D-BFC1-408E-A445-0C87EB9F89A2}">
                    <ask:lineSketchStyleProps xmlns:ask="http://schemas.microsoft.com/office/drawing/2018/sketchyshapes" sd="305181586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LB" sz="1400" noProof="0">
                  <a:latin typeface="Calibri" panose="020F0502020204030204" pitchFamily="34" charset="0"/>
                  <a:ea typeface="Calibri" panose="020F0502020204030204" pitchFamily="34" charset="0"/>
                </a:endParaRPr>
              </a:p>
            </p:txBody>
          </p:sp>
          <p:sp>
            <p:nvSpPr>
              <p:cNvPr id="198" name="Oval 197">
                <a:extLst>
                  <a:ext uri="{FF2B5EF4-FFF2-40B4-BE49-F238E27FC236}">
                    <a16:creationId xmlns:a16="http://schemas.microsoft.com/office/drawing/2014/main" id="{D169594C-FAC1-8D6F-B8DE-8A54D962772B}"/>
                  </a:ext>
                </a:extLst>
              </p:cNvPr>
              <p:cNvSpPr/>
              <p:nvPr/>
            </p:nvSpPr>
            <p:spPr>
              <a:xfrm>
                <a:off x="4435625" y="5112970"/>
                <a:ext cx="27432" cy="27432"/>
              </a:xfrm>
              <a:custGeom>
                <a:avLst/>
                <a:gdLst>
                  <a:gd name="connsiteX0" fmla="*/ 0 w 27432"/>
                  <a:gd name="connsiteY0" fmla="*/ 13716 h 27432"/>
                  <a:gd name="connsiteX1" fmla="*/ 13716 w 27432"/>
                  <a:gd name="connsiteY1" fmla="*/ 0 h 27432"/>
                  <a:gd name="connsiteX2" fmla="*/ 27432 w 27432"/>
                  <a:gd name="connsiteY2" fmla="*/ 13716 h 27432"/>
                  <a:gd name="connsiteX3" fmla="*/ 13716 w 27432"/>
                  <a:gd name="connsiteY3" fmla="*/ 27432 h 27432"/>
                  <a:gd name="connsiteX4" fmla="*/ 0 w 27432"/>
                  <a:gd name="connsiteY4" fmla="*/ 13716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 h="27432" fill="none" extrusionOk="0">
                    <a:moveTo>
                      <a:pt x="0" y="13716"/>
                    </a:moveTo>
                    <a:cubicBezTo>
                      <a:pt x="587" y="5954"/>
                      <a:pt x="5928" y="-107"/>
                      <a:pt x="13716" y="0"/>
                    </a:cubicBezTo>
                    <a:cubicBezTo>
                      <a:pt x="20778" y="-1125"/>
                      <a:pt x="27141" y="6299"/>
                      <a:pt x="27432" y="13716"/>
                    </a:cubicBezTo>
                    <a:cubicBezTo>
                      <a:pt x="26931" y="21108"/>
                      <a:pt x="21206" y="27684"/>
                      <a:pt x="13716" y="27432"/>
                    </a:cubicBezTo>
                    <a:cubicBezTo>
                      <a:pt x="6932" y="27293"/>
                      <a:pt x="-1042" y="21562"/>
                      <a:pt x="0" y="13716"/>
                    </a:cubicBezTo>
                    <a:close/>
                  </a:path>
                  <a:path w="27432" h="27432" stroke="0" extrusionOk="0">
                    <a:moveTo>
                      <a:pt x="0" y="13716"/>
                    </a:moveTo>
                    <a:cubicBezTo>
                      <a:pt x="-82" y="6499"/>
                      <a:pt x="6106" y="-240"/>
                      <a:pt x="13716" y="0"/>
                    </a:cubicBezTo>
                    <a:cubicBezTo>
                      <a:pt x="21558" y="343"/>
                      <a:pt x="26537" y="5012"/>
                      <a:pt x="27432" y="13716"/>
                    </a:cubicBezTo>
                    <a:cubicBezTo>
                      <a:pt x="27489" y="20799"/>
                      <a:pt x="22168" y="27627"/>
                      <a:pt x="13716" y="27432"/>
                    </a:cubicBezTo>
                    <a:cubicBezTo>
                      <a:pt x="5869" y="27292"/>
                      <a:pt x="-401" y="21286"/>
                      <a:pt x="0" y="13716"/>
                    </a:cubicBezTo>
                    <a:close/>
                  </a:path>
                </a:pathLst>
              </a:custGeom>
              <a:solidFill>
                <a:schemeClr val="bg1"/>
              </a:solidFill>
              <a:ln w="3175">
                <a:solidFill>
                  <a:srgbClr val="01102F"/>
                </a:solidFill>
                <a:extLst>
                  <a:ext uri="{C807C97D-BFC1-408E-A445-0C87EB9F89A2}">
                    <ask:lineSketchStyleProps xmlns:ask="http://schemas.microsoft.com/office/drawing/2018/sketchyshapes" sd="305181586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LB" sz="1400" noProof="0">
                  <a:latin typeface="Calibri" panose="020F0502020204030204" pitchFamily="34" charset="0"/>
                  <a:ea typeface="Calibri" panose="020F0502020204030204" pitchFamily="34" charset="0"/>
                </a:endParaRPr>
              </a:p>
            </p:txBody>
          </p:sp>
          <p:sp>
            <p:nvSpPr>
              <p:cNvPr id="199" name="Oval 198">
                <a:extLst>
                  <a:ext uri="{FF2B5EF4-FFF2-40B4-BE49-F238E27FC236}">
                    <a16:creationId xmlns:a16="http://schemas.microsoft.com/office/drawing/2014/main" id="{96CEB776-B816-C0F0-1836-7B6C1B530F42}"/>
                  </a:ext>
                </a:extLst>
              </p:cNvPr>
              <p:cNvSpPr/>
              <p:nvPr/>
            </p:nvSpPr>
            <p:spPr>
              <a:xfrm>
                <a:off x="4510218" y="5112970"/>
                <a:ext cx="27432" cy="27432"/>
              </a:xfrm>
              <a:custGeom>
                <a:avLst/>
                <a:gdLst>
                  <a:gd name="connsiteX0" fmla="*/ 0 w 27432"/>
                  <a:gd name="connsiteY0" fmla="*/ 13716 h 27432"/>
                  <a:gd name="connsiteX1" fmla="*/ 13716 w 27432"/>
                  <a:gd name="connsiteY1" fmla="*/ 0 h 27432"/>
                  <a:gd name="connsiteX2" fmla="*/ 27432 w 27432"/>
                  <a:gd name="connsiteY2" fmla="*/ 13716 h 27432"/>
                  <a:gd name="connsiteX3" fmla="*/ 13716 w 27432"/>
                  <a:gd name="connsiteY3" fmla="*/ 27432 h 27432"/>
                  <a:gd name="connsiteX4" fmla="*/ 0 w 27432"/>
                  <a:gd name="connsiteY4" fmla="*/ 13716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 h="27432" fill="none" extrusionOk="0">
                    <a:moveTo>
                      <a:pt x="0" y="13716"/>
                    </a:moveTo>
                    <a:cubicBezTo>
                      <a:pt x="587" y="5954"/>
                      <a:pt x="5928" y="-107"/>
                      <a:pt x="13716" y="0"/>
                    </a:cubicBezTo>
                    <a:cubicBezTo>
                      <a:pt x="20778" y="-1125"/>
                      <a:pt x="27141" y="6299"/>
                      <a:pt x="27432" y="13716"/>
                    </a:cubicBezTo>
                    <a:cubicBezTo>
                      <a:pt x="26931" y="21108"/>
                      <a:pt x="21206" y="27684"/>
                      <a:pt x="13716" y="27432"/>
                    </a:cubicBezTo>
                    <a:cubicBezTo>
                      <a:pt x="6932" y="27293"/>
                      <a:pt x="-1042" y="21562"/>
                      <a:pt x="0" y="13716"/>
                    </a:cubicBezTo>
                    <a:close/>
                  </a:path>
                  <a:path w="27432" h="27432" stroke="0" extrusionOk="0">
                    <a:moveTo>
                      <a:pt x="0" y="13716"/>
                    </a:moveTo>
                    <a:cubicBezTo>
                      <a:pt x="-82" y="6499"/>
                      <a:pt x="6106" y="-240"/>
                      <a:pt x="13716" y="0"/>
                    </a:cubicBezTo>
                    <a:cubicBezTo>
                      <a:pt x="21558" y="343"/>
                      <a:pt x="26537" y="5012"/>
                      <a:pt x="27432" y="13716"/>
                    </a:cubicBezTo>
                    <a:cubicBezTo>
                      <a:pt x="27489" y="20799"/>
                      <a:pt x="22168" y="27627"/>
                      <a:pt x="13716" y="27432"/>
                    </a:cubicBezTo>
                    <a:cubicBezTo>
                      <a:pt x="5869" y="27292"/>
                      <a:pt x="-401" y="21286"/>
                      <a:pt x="0" y="13716"/>
                    </a:cubicBezTo>
                    <a:close/>
                  </a:path>
                </a:pathLst>
              </a:custGeom>
              <a:solidFill>
                <a:schemeClr val="bg1"/>
              </a:solidFill>
              <a:ln w="3175">
                <a:solidFill>
                  <a:srgbClr val="01102F"/>
                </a:solidFill>
                <a:extLst>
                  <a:ext uri="{C807C97D-BFC1-408E-A445-0C87EB9F89A2}">
                    <ask:lineSketchStyleProps xmlns:ask="http://schemas.microsoft.com/office/drawing/2018/sketchyshapes" sd="305181586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LB" sz="1400" noProof="0">
                  <a:latin typeface="Calibri" panose="020F0502020204030204" pitchFamily="34" charset="0"/>
                  <a:ea typeface="Calibri" panose="020F0502020204030204" pitchFamily="34" charset="0"/>
                </a:endParaRPr>
              </a:p>
            </p:txBody>
          </p:sp>
          <p:sp>
            <p:nvSpPr>
              <p:cNvPr id="200" name="Oval 199">
                <a:extLst>
                  <a:ext uri="{FF2B5EF4-FFF2-40B4-BE49-F238E27FC236}">
                    <a16:creationId xmlns:a16="http://schemas.microsoft.com/office/drawing/2014/main" id="{A63F1DFF-9E86-CA50-627A-11BE89E5842C}"/>
                  </a:ext>
                </a:extLst>
              </p:cNvPr>
              <p:cNvSpPr/>
              <p:nvPr/>
            </p:nvSpPr>
            <p:spPr>
              <a:xfrm>
                <a:off x="4585724" y="5112970"/>
                <a:ext cx="27432" cy="27432"/>
              </a:xfrm>
              <a:custGeom>
                <a:avLst/>
                <a:gdLst>
                  <a:gd name="connsiteX0" fmla="*/ 0 w 27432"/>
                  <a:gd name="connsiteY0" fmla="*/ 13716 h 27432"/>
                  <a:gd name="connsiteX1" fmla="*/ 13716 w 27432"/>
                  <a:gd name="connsiteY1" fmla="*/ 0 h 27432"/>
                  <a:gd name="connsiteX2" fmla="*/ 27432 w 27432"/>
                  <a:gd name="connsiteY2" fmla="*/ 13716 h 27432"/>
                  <a:gd name="connsiteX3" fmla="*/ 13716 w 27432"/>
                  <a:gd name="connsiteY3" fmla="*/ 27432 h 27432"/>
                  <a:gd name="connsiteX4" fmla="*/ 0 w 27432"/>
                  <a:gd name="connsiteY4" fmla="*/ 13716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 h="27432" fill="none" extrusionOk="0">
                    <a:moveTo>
                      <a:pt x="0" y="13716"/>
                    </a:moveTo>
                    <a:cubicBezTo>
                      <a:pt x="587" y="5954"/>
                      <a:pt x="5928" y="-107"/>
                      <a:pt x="13716" y="0"/>
                    </a:cubicBezTo>
                    <a:cubicBezTo>
                      <a:pt x="20778" y="-1125"/>
                      <a:pt x="27141" y="6299"/>
                      <a:pt x="27432" y="13716"/>
                    </a:cubicBezTo>
                    <a:cubicBezTo>
                      <a:pt x="26931" y="21108"/>
                      <a:pt x="21206" y="27684"/>
                      <a:pt x="13716" y="27432"/>
                    </a:cubicBezTo>
                    <a:cubicBezTo>
                      <a:pt x="6932" y="27293"/>
                      <a:pt x="-1042" y="21562"/>
                      <a:pt x="0" y="13716"/>
                    </a:cubicBezTo>
                    <a:close/>
                  </a:path>
                  <a:path w="27432" h="27432" stroke="0" extrusionOk="0">
                    <a:moveTo>
                      <a:pt x="0" y="13716"/>
                    </a:moveTo>
                    <a:cubicBezTo>
                      <a:pt x="-82" y="6499"/>
                      <a:pt x="6106" y="-240"/>
                      <a:pt x="13716" y="0"/>
                    </a:cubicBezTo>
                    <a:cubicBezTo>
                      <a:pt x="21558" y="343"/>
                      <a:pt x="26537" y="5012"/>
                      <a:pt x="27432" y="13716"/>
                    </a:cubicBezTo>
                    <a:cubicBezTo>
                      <a:pt x="27489" y="20799"/>
                      <a:pt x="22168" y="27627"/>
                      <a:pt x="13716" y="27432"/>
                    </a:cubicBezTo>
                    <a:cubicBezTo>
                      <a:pt x="5869" y="27292"/>
                      <a:pt x="-401" y="21286"/>
                      <a:pt x="0" y="13716"/>
                    </a:cubicBezTo>
                    <a:close/>
                  </a:path>
                </a:pathLst>
              </a:custGeom>
              <a:solidFill>
                <a:schemeClr val="bg1"/>
              </a:solidFill>
              <a:ln w="3175">
                <a:solidFill>
                  <a:srgbClr val="01102F"/>
                </a:solidFill>
                <a:extLst>
                  <a:ext uri="{C807C97D-BFC1-408E-A445-0C87EB9F89A2}">
                    <ask:lineSketchStyleProps xmlns:ask="http://schemas.microsoft.com/office/drawing/2018/sketchyshapes" sd="305181586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LB" sz="1400" noProof="0">
                  <a:latin typeface="Calibri" panose="020F0502020204030204" pitchFamily="34" charset="0"/>
                  <a:ea typeface="Calibri" panose="020F0502020204030204" pitchFamily="34" charset="0"/>
                </a:endParaRPr>
              </a:p>
            </p:txBody>
          </p:sp>
          <p:sp>
            <p:nvSpPr>
              <p:cNvPr id="201" name="Oval 200">
                <a:extLst>
                  <a:ext uri="{FF2B5EF4-FFF2-40B4-BE49-F238E27FC236}">
                    <a16:creationId xmlns:a16="http://schemas.microsoft.com/office/drawing/2014/main" id="{93215BA7-8236-BC08-07DA-F6866838A153}"/>
                  </a:ext>
                </a:extLst>
              </p:cNvPr>
              <p:cNvSpPr/>
              <p:nvPr/>
            </p:nvSpPr>
            <p:spPr>
              <a:xfrm>
                <a:off x="4647514" y="5112970"/>
                <a:ext cx="27432" cy="27432"/>
              </a:xfrm>
              <a:custGeom>
                <a:avLst/>
                <a:gdLst>
                  <a:gd name="connsiteX0" fmla="*/ 0 w 27432"/>
                  <a:gd name="connsiteY0" fmla="*/ 13716 h 27432"/>
                  <a:gd name="connsiteX1" fmla="*/ 13716 w 27432"/>
                  <a:gd name="connsiteY1" fmla="*/ 0 h 27432"/>
                  <a:gd name="connsiteX2" fmla="*/ 27432 w 27432"/>
                  <a:gd name="connsiteY2" fmla="*/ 13716 h 27432"/>
                  <a:gd name="connsiteX3" fmla="*/ 13716 w 27432"/>
                  <a:gd name="connsiteY3" fmla="*/ 27432 h 27432"/>
                  <a:gd name="connsiteX4" fmla="*/ 0 w 27432"/>
                  <a:gd name="connsiteY4" fmla="*/ 13716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 h="27432" fill="none" extrusionOk="0">
                    <a:moveTo>
                      <a:pt x="0" y="13716"/>
                    </a:moveTo>
                    <a:cubicBezTo>
                      <a:pt x="587" y="5954"/>
                      <a:pt x="5928" y="-107"/>
                      <a:pt x="13716" y="0"/>
                    </a:cubicBezTo>
                    <a:cubicBezTo>
                      <a:pt x="20778" y="-1125"/>
                      <a:pt x="27141" y="6299"/>
                      <a:pt x="27432" y="13716"/>
                    </a:cubicBezTo>
                    <a:cubicBezTo>
                      <a:pt x="26931" y="21108"/>
                      <a:pt x="21206" y="27684"/>
                      <a:pt x="13716" y="27432"/>
                    </a:cubicBezTo>
                    <a:cubicBezTo>
                      <a:pt x="6932" y="27293"/>
                      <a:pt x="-1042" y="21562"/>
                      <a:pt x="0" y="13716"/>
                    </a:cubicBezTo>
                    <a:close/>
                  </a:path>
                  <a:path w="27432" h="27432" stroke="0" extrusionOk="0">
                    <a:moveTo>
                      <a:pt x="0" y="13716"/>
                    </a:moveTo>
                    <a:cubicBezTo>
                      <a:pt x="-82" y="6499"/>
                      <a:pt x="6106" y="-240"/>
                      <a:pt x="13716" y="0"/>
                    </a:cubicBezTo>
                    <a:cubicBezTo>
                      <a:pt x="21558" y="343"/>
                      <a:pt x="26537" y="5012"/>
                      <a:pt x="27432" y="13716"/>
                    </a:cubicBezTo>
                    <a:cubicBezTo>
                      <a:pt x="27489" y="20799"/>
                      <a:pt x="22168" y="27627"/>
                      <a:pt x="13716" y="27432"/>
                    </a:cubicBezTo>
                    <a:cubicBezTo>
                      <a:pt x="5869" y="27292"/>
                      <a:pt x="-401" y="21286"/>
                      <a:pt x="0" y="13716"/>
                    </a:cubicBezTo>
                    <a:close/>
                  </a:path>
                </a:pathLst>
              </a:custGeom>
              <a:solidFill>
                <a:schemeClr val="bg1"/>
              </a:solidFill>
              <a:ln w="3175">
                <a:solidFill>
                  <a:srgbClr val="01102F"/>
                </a:solidFill>
                <a:extLst>
                  <a:ext uri="{C807C97D-BFC1-408E-A445-0C87EB9F89A2}">
                    <ask:lineSketchStyleProps xmlns:ask="http://schemas.microsoft.com/office/drawing/2018/sketchyshapes" sd="305181586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LB" sz="1400" noProof="0">
                  <a:latin typeface="Calibri" panose="020F0502020204030204" pitchFamily="34" charset="0"/>
                  <a:ea typeface="Calibri" panose="020F0502020204030204" pitchFamily="34" charset="0"/>
                </a:endParaRPr>
              </a:p>
            </p:txBody>
          </p:sp>
          <p:sp>
            <p:nvSpPr>
              <p:cNvPr id="202" name="Oval 201">
                <a:extLst>
                  <a:ext uri="{FF2B5EF4-FFF2-40B4-BE49-F238E27FC236}">
                    <a16:creationId xmlns:a16="http://schemas.microsoft.com/office/drawing/2014/main" id="{AD8B2095-23E2-D9ED-9120-57C724CC8B5A}"/>
                  </a:ext>
                </a:extLst>
              </p:cNvPr>
              <p:cNvSpPr/>
              <p:nvPr/>
            </p:nvSpPr>
            <p:spPr>
              <a:xfrm>
                <a:off x="4723020" y="5112970"/>
                <a:ext cx="27432" cy="27432"/>
              </a:xfrm>
              <a:custGeom>
                <a:avLst/>
                <a:gdLst>
                  <a:gd name="connsiteX0" fmla="*/ 0 w 27432"/>
                  <a:gd name="connsiteY0" fmla="*/ 13716 h 27432"/>
                  <a:gd name="connsiteX1" fmla="*/ 13716 w 27432"/>
                  <a:gd name="connsiteY1" fmla="*/ 0 h 27432"/>
                  <a:gd name="connsiteX2" fmla="*/ 27432 w 27432"/>
                  <a:gd name="connsiteY2" fmla="*/ 13716 h 27432"/>
                  <a:gd name="connsiteX3" fmla="*/ 13716 w 27432"/>
                  <a:gd name="connsiteY3" fmla="*/ 27432 h 27432"/>
                  <a:gd name="connsiteX4" fmla="*/ 0 w 27432"/>
                  <a:gd name="connsiteY4" fmla="*/ 13716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 h="27432" fill="none" extrusionOk="0">
                    <a:moveTo>
                      <a:pt x="0" y="13716"/>
                    </a:moveTo>
                    <a:cubicBezTo>
                      <a:pt x="587" y="5954"/>
                      <a:pt x="5928" y="-107"/>
                      <a:pt x="13716" y="0"/>
                    </a:cubicBezTo>
                    <a:cubicBezTo>
                      <a:pt x="20778" y="-1125"/>
                      <a:pt x="27141" y="6299"/>
                      <a:pt x="27432" y="13716"/>
                    </a:cubicBezTo>
                    <a:cubicBezTo>
                      <a:pt x="26931" y="21108"/>
                      <a:pt x="21206" y="27684"/>
                      <a:pt x="13716" y="27432"/>
                    </a:cubicBezTo>
                    <a:cubicBezTo>
                      <a:pt x="6932" y="27293"/>
                      <a:pt x="-1042" y="21562"/>
                      <a:pt x="0" y="13716"/>
                    </a:cubicBezTo>
                    <a:close/>
                  </a:path>
                  <a:path w="27432" h="27432" stroke="0" extrusionOk="0">
                    <a:moveTo>
                      <a:pt x="0" y="13716"/>
                    </a:moveTo>
                    <a:cubicBezTo>
                      <a:pt x="-82" y="6499"/>
                      <a:pt x="6106" y="-240"/>
                      <a:pt x="13716" y="0"/>
                    </a:cubicBezTo>
                    <a:cubicBezTo>
                      <a:pt x="21558" y="343"/>
                      <a:pt x="26537" y="5012"/>
                      <a:pt x="27432" y="13716"/>
                    </a:cubicBezTo>
                    <a:cubicBezTo>
                      <a:pt x="27489" y="20799"/>
                      <a:pt x="22168" y="27627"/>
                      <a:pt x="13716" y="27432"/>
                    </a:cubicBezTo>
                    <a:cubicBezTo>
                      <a:pt x="5869" y="27292"/>
                      <a:pt x="-401" y="21286"/>
                      <a:pt x="0" y="13716"/>
                    </a:cubicBezTo>
                    <a:close/>
                  </a:path>
                </a:pathLst>
              </a:custGeom>
              <a:solidFill>
                <a:schemeClr val="bg1"/>
              </a:solidFill>
              <a:ln w="3175">
                <a:solidFill>
                  <a:srgbClr val="01102F"/>
                </a:solidFill>
                <a:extLst>
                  <a:ext uri="{C807C97D-BFC1-408E-A445-0C87EB9F89A2}">
                    <ask:lineSketchStyleProps xmlns:ask="http://schemas.microsoft.com/office/drawing/2018/sketchyshapes" sd="305181586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LB" sz="1400" noProof="0">
                  <a:latin typeface="Calibri" panose="020F0502020204030204" pitchFamily="34" charset="0"/>
                  <a:ea typeface="Calibri" panose="020F0502020204030204" pitchFamily="34" charset="0"/>
                </a:endParaRPr>
              </a:p>
            </p:txBody>
          </p:sp>
          <p:sp>
            <p:nvSpPr>
              <p:cNvPr id="203" name="Oval 202">
                <a:extLst>
                  <a:ext uri="{FF2B5EF4-FFF2-40B4-BE49-F238E27FC236}">
                    <a16:creationId xmlns:a16="http://schemas.microsoft.com/office/drawing/2014/main" id="{FC9ECA30-51CE-B5D4-9CD4-688DB4FF920B}"/>
                  </a:ext>
                </a:extLst>
              </p:cNvPr>
              <p:cNvSpPr/>
              <p:nvPr/>
            </p:nvSpPr>
            <p:spPr>
              <a:xfrm>
                <a:off x="4797613" y="5112970"/>
                <a:ext cx="27432" cy="27432"/>
              </a:xfrm>
              <a:custGeom>
                <a:avLst/>
                <a:gdLst>
                  <a:gd name="connsiteX0" fmla="*/ 0 w 27432"/>
                  <a:gd name="connsiteY0" fmla="*/ 13716 h 27432"/>
                  <a:gd name="connsiteX1" fmla="*/ 13716 w 27432"/>
                  <a:gd name="connsiteY1" fmla="*/ 0 h 27432"/>
                  <a:gd name="connsiteX2" fmla="*/ 27432 w 27432"/>
                  <a:gd name="connsiteY2" fmla="*/ 13716 h 27432"/>
                  <a:gd name="connsiteX3" fmla="*/ 13716 w 27432"/>
                  <a:gd name="connsiteY3" fmla="*/ 27432 h 27432"/>
                  <a:gd name="connsiteX4" fmla="*/ 0 w 27432"/>
                  <a:gd name="connsiteY4" fmla="*/ 13716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 h="27432" fill="none" extrusionOk="0">
                    <a:moveTo>
                      <a:pt x="0" y="13716"/>
                    </a:moveTo>
                    <a:cubicBezTo>
                      <a:pt x="587" y="5954"/>
                      <a:pt x="5928" y="-107"/>
                      <a:pt x="13716" y="0"/>
                    </a:cubicBezTo>
                    <a:cubicBezTo>
                      <a:pt x="20778" y="-1125"/>
                      <a:pt x="27141" y="6299"/>
                      <a:pt x="27432" y="13716"/>
                    </a:cubicBezTo>
                    <a:cubicBezTo>
                      <a:pt x="26931" y="21108"/>
                      <a:pt x="21206" y="27684"/>
                      <a:pt x="13716" y="27432"/>
                    </a:cubicBezTo>
                    <a:cubicBezTo>
                      <a:pt x="6932" y="27293"/>
                      <a:pt x="-1042" y="21562"/>
                      <a:pt x="0" y="13716"/>
                    </a:cubicBezTo>
                    <a:close/>
                  </a:path>
                  <a:path w="27432" h="27432" stroke="0" extrusionOk="0">
                    <a:moveTo>
                      <a:pt x="0" y="13716"/>
                    </a:moveTo>
                    <a:cubicBezTo>
                      <a:pt x="-82" y="6499"/>
                      <a:pt x="6106" y="-240"/>
                      <a:pt x="13716" y="0"/>
                    </a:cubicBezTo>
                    <a:cubicBezTo>
                      <a:pt x="21558" y="343"/>
                      <a:pt x="26537" y="5012"/>
                      <a:pt x="27432" y="13716"/>
                    </a:cubicBezTo>
                    <a:cubicBezTo>
                      <a:pt x="27489" y="20799"/>
                      <a:pt x="22168" y="27627"/>
                      <a:pt x="13716" y="27432"/>
                    </a:cubicBezTo>
                    <a:cubicBezTo>
                      <a:pt x="5869" y="27292"/>
                      <a:pt x="-401" y="21286"/>
                      <a:pt x="0" y="13716"/>
                    </a:cubicBezTo>
                    <a:close/>
                  </a:path>
                </a:pathLst>
              </a:custGeom>
              <a:solidFill>
                <a:schemeClr val="bg1"/>
              </a:solidFill>
              <a:ln w="3175">
                <a:solidFill>
                  <a:srgbClr val="01102F"/>
                </a:solidFill>
                <a:extLst>
                  <a:ext uri="{C807C97D-BFC1-408E-A445-0C87EB9F89A2}">
                    <ask:lineSketchStyleProps xmlns:ask="http://schemas.microsoft.com/office/drawing/2018/sketchyshapes" sd="305181586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LB" sz="1400" noProof="0">
                  <a:latin typeface="Calibri" panose="020F0502020204030204" pitchFamily="34" charset="0"/>
                  <a:ea typeface="Calibri" panose="020F0502020204030204" pitchFamily="34" charset="0"/>
                </a:endParaRPr>
              </a:p>
            </p:txBody>
          </p:sp>
          <p:sp>
            <p:nvSpPr>
              <p:cNvPr id="204" name="Oval 203">
                <a:extLst>
                  <a:ext uri="{FF2B5EF4-FFF2-40B4-BE49-F238E27FC236}">
                    <a16:creationId xmlns:a16="http://schemas.microsoft.com/office/drawing/2014/main" id="{973D37E3-4843-ECE7-E4A9-40330714DC47}"/>
                  </a:ext>
                </a:extLst>
              </p:cNvPr>
              <p:cNvSpPr/>
              <p:nvPr/>
            </p:nvSpPr>
            <p:spPr>
              <a:xfrm>
                <a:off x="4873119" y="5112970"/>
                <a:ext cx="27432" cy="27432"/>
              </a:xfrm>
              <a:custGeom>
                <a:avLst/>
                <a:gdLst>
                  <a:gd name="connsiteX0" fmla="*/ 0 w 27432"/>
                  <a:gd name="connsiteY0" fmla="*/ 13716 h 27432"/>
                  <a:gd name="connsiteX1" fmla="*/ 13716 w 27432"/>
                  <a:gd name="connsiteY1" fmla="*/ 0 h 27432"/>
                  <a:gd name="connsiteX2" fmla="*/ 27432 w 27432"/>
                  <a:gd name="connsiteY2" fmla="*/ 13716 h 27432"/>
                  <a:gd name="connsiteX3" fmla="*/ 13716 w 27432"/>
                  <a:gd name="connsiteY3" fmla="*/ 27432 h 27432"/>
                  <a:gd name="connsiteX4" fmla="*/ 0 w 27432"/>
                  <a:gd name="connsiteY4" fmla="*/ 13716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 h="27432" fill="none" extrusionOk="0">
                    <a:moveTo>
                      <a:pt x="0" y="13716"/>
                    </a:moveTo>
                    <a:cubicBezTo>
                      <a:pt x="587" y="5954"/>
                      <a:pt x="5928" y="-107"/>
                      <a:pt x="13716" y="0"/>
                    </a:cubicBezTo>
                    <a:cubicBezTo>
                      <a:pt x="20778" y="-1125"/>
                      <a:pt x="27141" y="6299"/>
                      <a:pt x="27432" y="13716"/>
                    </a:cubicBezTo>
                    <a:cubicBezTo>
                      <a:pt x="26931" y="21108"/>
                      <a:pt x="21206" y="27684"/>
                      <a:pt x="13716" y="27432"/>
                    </a:cubicBezTo>
                    <a:cubicBezTo>
                      <a:pt x="6932" y="27293"/>
                      <a:pt x="-1042" y="21562"/>
                      <a:pt x="0" y="13716"/>
                    </a:cubicBezTo>
                    <a:close/>
                  </a:path>
                  <a:path w="27432" h="27432" stroke="0" extrusionOk="0">
                    <a:moveTo>
                      <a:pt x="0" y="13716"/>
                    </a:moveTo>
                    <a:cubicBezTo>
                      <a:pt x="-82" y="6499"/>
                      <a:pt x="6106" y="-240"/>
                      <a:pt x="13716" y="0"/>
                    </a:cubicBezTo>
                    <a:cubicBezTo>
                      <a:pt x="21558" y="343"/>
                      <a:pt x="26537" y="5012"/>
                      <a:pt x="27432" y="13716"/>
                    </a:cubicBezTo>
                    <a:cubicBezTo>
                      <a:pt x="27489" y="20799"/>
                      <a:pt x="22168" y="27627"/>
                      <a:pt x="13716" y="27432"/>
                    </a:cubicBezTo>
                    <a:cubicBezTo>
                      <a:pt x="5869" y="27292"/>
                      <a:pt x="-401" y="21286"/>
                      <a:pt x="0" y="13716"/>
                    </a:cubicBezTo>
                    <a:close/>
                  </a:path>
                </a:pathLst>
              </a:custGeom>
              <a:solidFill>
                <a:schemeClr val="bg1"/>
              </a:solidFill>
              <a:ln w="3175">
                <a:solidFill>
                  <a:srgbClr val="01102F"/>
                </a:solidFill>
                <a:extLst>
                  <a:ext uri="{C807C97D-BFC1-408E-A445-0C87EB9F89A2}">
                    <ask:lineSketchStyleProps xmlns:ask="http://schemas.microsoft.com/office/drawing/2018/sketchyshapes" sd="305181586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LB" sz="1400" noProof="0">
                  <a:latin typeface="Calibri" panose="020F0502020204030204" pitchFamily="34" charset="0"/>
                  <a:ea typeface="Calibri" panose="020F0502020204030204" pitchFamily="34" charset="0"/>
                </a:endParaRPr>
              </a:p>
            </p:txBody>
          </p:sp>
        </p:grpSp>
      </p:grpSp>
      <p:sp>
        <p:nvSpPr>
          <p:cNvPr id="205" name="TextBox 204">
            <a:extLst>
              <a:ext uri="{FF2B5EF4-FFF2-40B4-BE49-F238E27FC236}">
                <a16:creationId xmlns:a16="http://schemas.microsoft.com/office/drawing/2014/main" id="{A4FFA650-00B0-CF24-F91A-BB2871E0A15F}"/>
              </a:ext>
            </a:extLst>
          </p:cNvPr>
          <p:cNvSpPr txBox="1"/>
          <p:nvPr/>
        </p:nvSpPr>
        <p:spPr>
          <a:xfrm>
            <a:off x="-978599" y="208182"/>
            <a:ext cx="5940457" cy="307777"/>
          </a:xfrm>
          <a:prstGeom prst="rect">
            <a:avLst/>
          </a:prstGeom>
          <a:noFill/>
        </p:spPr>
        <p:txBody>
          <a:bodyPr wrap="square" lIns="91440" tIns="45720" rIns="91440" bIns="45720" anchor="t">
            <a:spAutoFit/>
          </a:bodyPr>
          <a:lstStyle/>
          <a:p>
            <a:pPr algn="r"/>
            <a:r>
              <a:rPr lang="ar-LB" sz="1400" b="1" noProof="0">
                <a:solidFill>
                  <a:schemeClr val="accent1"/>
                </a:solidFill>
                <a:ea typeface="+mn-lt"/>
              </a:rPr>
              <a:t>عند تثبيت لوح خشبي على جدار بلوك:</a:t>
            </a:r>
            <a:endParaRPr lang="ar-LB" b="1" noProof="0">
              <a:solidFill>
                <a:schemeClr val="accent1"/>
              </a:solidFill>
              <a:ea typeface="+mn-lt"/>
            </a:endParaRPr>
          </a:p>
        </p:txBody>
      </p:sp>
      <p:sp>
        <p:nvSpPr>
          <p:cNvPr id="206" name="TextBox 205">
            <a:extLst>
              <a:ext uri="{FF2B5EF4-FFF2-40B4-BE49-F238E27FC236}">
                <a16:creationId xmlns:a16="http://schemas.microsoft.com/office/drawing/2014/main" id="{F6B885E2-1411-8C27-7067-C5DB469B35C7}"/>
              </a:ext>
            </a:extLst>
          </p:cNvPr>
          <p:cNvSpPr txBox="1"/>
          <p:nvPr/>
        </p:nvSpPr>
        <p:spPr>
          <a:xfrm>
            <a:off x="2371431" y="2460127"/>
            <a:ext cx="2233667" cy="738664"/>
          </a:xfrm>
          <a:prstGeom prst="rect">
            <a:avLst/>
          </a:prstGeom>
          <a:noFill/>
        </p:spPr>
        <p:txBody>
          <a:bodyPr wrap="square" lIns="91440" tIns="45720" rIns="91440" bIns="45720" anchor="t">
            <a:spAutoFit/>
          </a:bodyPr>
          <a:lstStyle/>
          <a:p>
            <a:pPr algn="r"/>
            <a:r>
              <a:rPr lang="ar-LB" sz="1400" noProof="0">
                <a:solidFill>
                  <a:srgbClr val="000000"/>
                </a:solidFill>
                <a:ea typeface="+mn-lt"/>
              </a:rPr>
              <a:t>استخدم أشرطة معدنية للحصول على تثبيت جيد</a:t>
            </a:r>
            <a:endParaRPr lang="ar-LB" noProof="0"/>
          </a:p>
          <a:p>
            <a:pPr algn="r"/>
            <a:endParaRPr lang="ar-LB" sz="1400" noProof="0">
              <a:latin typeface="Calibri" panose="020F0502020204030204" pitchFamily="34" charset="0"/>
              <a:ea typeface="Calibri" panose="020F0502020204030204" pitchFamily="34" charset="0"/>
            </a:endParaRPr>
          </a:p>
        </p:txBody>
      </p:sp>
      <p:sp>
        <p:nvSpPr>
          <p:cNvPr id="207" name="TextBox 206">
            <a:extLst>
              <a:ext uri="{FF2B5EF4-FFF2-40B4-BE49-F238E27FC236}">
                <a16:creationId xmlns:a16="http://schemas.microsoft.com/office/drawing/2014/main" id="{EC588AF0-E643-7913-3130-218ED42AA2D7}"/>
              </a:ext>
            </a:extLst>
          </p:cNvPr>
          <p:cNvSpPr txBox="1"/>
          <p:nvPr/>
        </p:nvSpPr>
        <p:spPr>
          <a:xfrm>
            <a:off x="-127876" y="2455198"/>
            <a:ext cx="2571093" cy="523220"/>
          </a:xfrm>
          <a:prstGeom prst="rect">
            <a:avLst/>
          </a:prstGeom>
          <a:noFill/>
        </p:spPr>
        <p:txBody>
          <a:bodyPr wrap="square" lIns="91440" tIns="45720" rIns="91440" bIns="45720" anchor="t">
            <a:spAutoFit/>
          </a:bodyPr>
          <a:lstStyle/>
          <a:p>
            <a:pPr algn="r"/>
            <a:r>
              <a:rPr lang="ar-LB" sz="1400" noProof="0">
                <a:solidFill>
                  <a:srgbClr val="000000"/>
                </a:solidFill>
                <a:ea typeface="+mn-lt"/>
              </a:rPr>
              <a:t>حاول التثبيت بالمسامير في الفواصل الإسمنتية.</a:t>
            </a:r>
            <a:endParaRPr lang="ar-LB" noProof="0"/>
          </a:p>
        </p:txBody>
      </p:sp>
      <p:pic>
        <p:nvPicPr>
          <p:cNvPr id="209" name="Content Placeholder 5" descr="A brick wall with a black background&#10;&#10;AI-generated content may be incorrect.">
            <a:extLst>
              <a:ext uri="{FF2B5EF4-FFF2-40B4-BE49-F238E27FC236}">
                <a16:creationId xmlns:a16="http://schemas.microsoft.com/office/drawing/2014/main" id="{D0C76367-0CDC-F369-EED6-7DB8A867A59D}"/>
              </a:ext>
            </a:extLst>
          </p:cNvPr>
          <p:cNvPicPr>
            <a:picLocks noChangeAspect="1"/>
          </p:cNvPicPr>
          <p:nvPr/>
        </p:nvPicPr>
        <p:blipFill>
          <a:blip r:embed="rId4">
            <a:extLst>
              <a:ext uri="{28A0092B-C50C-407E-A947-70E740481C1C}">
                <a14:useLocalDpi xmlns:a14="http://schemas.microsoft.com/office/drawing/2010/main" val="0"/>
              </a:ext>
            </a:extLst>
          </a:blip>
          <a:srcRect l="17368" t="38558" r="17631" b="54825"/>
          <a:stretch>
            <a:fillRect/>
          </a:stretch>
        </p:blipFill>
        <p:spPr>
          <a:xfrm>
            <a:off x="1227124" y="4201036"/>
            <a:ext cx="2888159" cy="415846"/>
          </a:xfrm>
          <a:prstGeom prst="rect">
            <a:avLst/>
          </a:prstGeom>
        </p:spPr>
      </p:pic>
      <p:sp>
        <p:nvSpPr>
          <p:cNvPr id="210" name="Freeform 7">
            <a:extLst>
              <a:ext uri="{FF2B5EF4-FFF2-40B4-BE49-F238E27FC236}">
                <a16:creationId xmlns:a16="http://schemas.microsoft.com/office/drawing/2014/main" id="{67922191-7B39-EFDC-A625-81940ED1633C}"/>
              </a:ext>
            </a:extLst>
          </p:cNvPr>
          <p:cNvSpPr/>
          <p:nvPr/>
        </p:nvSpPr>
        <p:spPr>
          <a:xfrm>
            <a:off x="1514578" y="3805300"/>
            <a:ext cx="658625" cy="359834"/>
          </a:xfrm>
          <a:custGeom>
            <a:avLst/>
            <a:gdLst/>
            <a:ahLst/>
            <a:cxnLst/>
            <a:rect l="l" t="t" r="r" b="b"/>
            <a:pathLst>
              <a:path w="16230600" h="2191131">
                <a:moveTo>
                  <a:pt x="0" y="0"/>
                </a:moveTo>
                <a:lnTo>
                  <a:pt x="16230600" y="0"/>
                </a:lnTo>
                <a:lnTo>
                  <a:pt x="16230600" y="2191132"/>
                </a:lnTo>
                <a:lnTo>
                  <a:pt x="0" y="2191132"/>
                </a:lnTo>
                <a:lnTo>
                  <a:pt x="0" y="0"/>
                </a:lnTo>
                <a:close/>
              </a:path>
            </a:pathLst>
          </a:custGeom>
          <a:blipFill>
            <a:blip r:embed="rId8"/>
            <a:stretch>
              <a:fillRect/>
            </a:stretch>
          </a:blipFill>
          <a:ln>
            <a:solidFill>
              <a:schemeClr val="tx1"/>
            </a:solidFill>
          </a:ln>
        </p:spPr>
        <p:txBody>
          <a:bodyPr/>
          <a:lstStyle/>
          <a:p>
            <a:endParaRPr lang="ar-LB" sz="1400" noProof="0">
              <a:latin typeface="Calibri" panose="020F0502020204030204" pitchFamily="34" charset="0"/>
              <a:ea typeface="Calibri" panose="020F0502020204030204" pitchFamily="34" charset="0"/>
            </a:endParaRPr>
          </a:p>
        </p:txBody>
      </p:sp>
      <p:sp>
        <p:nvSpPr>
          <p:cNvPr id="211" name="Freeform 7">
            <a:extLst>
              <a:ext uri="{FF2B5EF4-FFF2-40B4-BE49-F238E27FC236}">
                <a16:creationId xmlns:a16="http://schemas.microsoft.com/office/drawing/2014/main" id="{ACD706BA-1CFE-CF33-2C52-F5C72202610E}"/>
              </a:ext>
            </a:extLst>
          </p:cNvPr>
          <p:cNvSpPr/>
          <p:nvPr/>
        </p:nvSpPr>
        <p:spPr>
          <a:xfrm>
            <a:off x="2517800" y="3805300"/>
            <a:ext cx="658625" cy="359834"/>
          </a:xfrm>
          <a:custGeom>
            <a:avLst/>
            <a:gdLst/>
            <a:ahLst/>
            <a:cxnLst/>
            <a:rect l="l" t="t" r="r" b="b"/>
            <a:pathLst>
              <a:path w="16230600" h="2191131">
                <a:moveTo>
                  <a:pt x="0" y="0"/>
                </a:moveTo>
                <a:lnTo>
                  <a:pt x="16230600" y="0"/>
                </a:lnTo>
                <a:lnTo>
                  <a:pt x="16230600" y="2191132"/>
                </a:lnTo>
                <a:lnTo>
                  <a:pt x="0" y="2191132"/>
                </a:lnTo>
                <a:lnTo>
                  <a:pt x="0" y="0"/>
                </a:lnTo>
                <a:close/>
              </a:path>
            </a:pathLst>
          </a:custGeom>
          <a:blipFill>
            <a:blip r:embed="rId8"/>
            <a:stretch>
              <a:fillRect/>
            </a:stretch>
          </a:blipFill>
          <a:ln>
            <a:solidFill>
              <a:schemeClr val="tx1"/>
            </a:solidFill>
          </a:ln>
        </p:spPr>
        <p:txBody>
          <a:bodyPr/>
          <a:lstStyle/>
          <a:p>
            <a:endParaRPr lang="ar-LB" sz="1400" noProof="0">
              <a:latin typeface="Calibri" panose="020F0502020204030204" pitchFamily="34" charset="0"/>
              <a:ea typeface="Calibri" panose="020F0502020204030204" pitchFamily="34" charset="0"/>
            </a:endParaRPr>
          </a:p>
        </p:txBody>
      </p:sp>
      <p:cxnSp>
        <p:nvCxnSpPr>
          <p:cNvPr id="212" name="Straight Connector 211">
            <a:extLst>
              <a:ext uri="{FF2B5EF4-FFF2-40B4-BE49-F238E27FC236}">
                <a16:creationId xmlns:a16="http://schemas.microsoft.com/office/drawing/2014/main" id="{C62666CE-C81F-4CF4-BC83-10B0528123E9}"/>
              </a:ext>
            </a:extLst>
          </p:cNvPr>
          <p:cNvCxnSpPr>
            <a:cxnSpLocks/>
          </p:cNvCxnSpPr>
          <p:nvPr/>
        </p:nvCxnSpPr>
        <p:spPr>
          <a:xfrm>
            <a:off x="1298244" y="4183045"/>
            <a:ext cx="1920776"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213" name="Straight Connector 212">
            <a:extLst>
              <a:ext uri="{FF2B5EF4-FFF2-40B4-BE49-F238E27FC236}">
                <a16:creationId xmlns:a16="http://schemas.microsoft.com/office/drawing/2014/main" id="{3B7C44DD-F0ED-03D8-9EEE-1D985BE1EC24}"/>
              </a:ext>
            </a:extLst>
          </p:cNvPr>
          <p:cNvCxnSpPr>
            <a:cxnSpLocks/>
          </p:cNvCxnSpPr>
          <p:nvPr/>
        </p:nvCxnSpPr>
        <p:spPr>
          <a:xfrm>
            <a:off x="3200238" y="3789423"/>
            <a:ext cx="0" cy="375711"/>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214" name="Straight Connector 213">
            <a:extLst>
              <a:ext uri="{FF2B5EF4-FFF2-40B4-BE49-F238E27FC236}">
                <a16:creationId xmlns:a16="http://schemas.microsoft.com/office/drawing/2014/main" id="{8AD973F9-CB8B-B4EE-36FF-C4F876940DD4}"/>
              </a:ext>
            </a:extLst>
          </p:cNvPr>
          <p:cNvCxnSpPr>
            <a:cxnSpLocks/>
          </p:cNvCxnSpPr>
          <p:nvPr/>
        </p:nvCxnSpPr>
        <p:spPr>
          <a:xfrm>
            <a:off x="2493801" y="3789422"/>
            <a:ext cx="0" cy="375711"/>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215" name="Straight Connector 214">
            <a:extLst>
              <a:ext uri="{FF2B5EF4-FFF2-40B4-BE49-F238E27FC236}">
                <a16:creationId xmlns:a16="http://schemas.microsoft.com/office/drawing/2014/main" id="{52633AF7-B7CC-A75C-8370-37FE4F3631CF}"/>
              </a:ext>
            </a:extLst>
          </p:cNvPr>
          <p:cNvCxnSpPr>
            <a:cxnSpLocks/>
          </p:cNvCxnSpPr>
          <p:nvPr/>
        </p:nvCxnSpPr>
        <p:spPr>
          <a:xfrm>
            <a:off x="2478003" y="3780503"/>
            <a:ext cx="741017"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216" name="Freeform 15">
            <a:extLst>
              <a:ext uri="{FF2B5EF4-FFF2-40B4-BE49-F238E27FC236}">
                <a16:creationId xmlns:a16="http://schemas.microsoft.com/office/drawing/2014/main" id="{AE7B339E-7949-E32D-288A-D2DC3DAA29FF}"/>
              </a:ext>
            </a:extLst>
          </p:cNvPr>
          <p:cNvSpPr/>
          <p:nvPr/>
        </p:nvSpPr>
        <p:spPr>
          <a:xfrm>
            <a:off x="2726431" y="3721930"/>
            <a:ext cx="321834" cy="718285"/>
          </a:xfrm>
          <a:custGeom>
            <a:avLst/>
            <a:gdLst/>
            <a:ahLst/>
            <a:cxnLst/>
            <a:rect l="l" t="t" r="r" b="b"/>
            <a:pathLst>
              <a:path w="294720" h="494255">
                <a:moveTo>
                  <a:pt x="0" y="0"/>
                </a:moveTo>
                <a:lnTo>
                  <a:pt x="294720" y="0"/>
                </a:lnTo>
                <a:lnTo>
                  <a:pt x="294720" y="494255"/>
                </a:lnTo>
                <a:lnTo>
                  <a:pt x="0" y="494255"/>
                </a:lnTo>
                <a:lnTo>
                  <a:pt x="0" y="0"/>
                </a:lnTo>
                <a:close/>
              </a:path>
            </a:pathLst>
          </a:custGeom>
          <a:blipFill>
            <a:blip r:embed="rId9">
              <a:extLst>
                <a:ext uri="{96DAC541-7B7A-43D3-8B79-37D633B846F1}">
                  <asvg:svgBlip xmlns:asvg="http://schemas.microsoft.com/office/drawing/2016/SVG/main" r:embed="rId10"/>
                </a:ext>
              </a:extLst>
            </a:blip>
            <a:stretch>
              <a:fillRect l="-1" t="-187074" r="-431265" b="-2903"/>
            </a:stretch>
          </a:blipFill>
        </p:spPr>
        <p:txBody>
          <a:bodyPr/>
          <a:lstStyle/>
          <a:p>
            <a:endParaRPr lang="ar-LB" sz="1400" noProof="0">
              <a:latin typeface="Calibri" panose="020F0502020204030204" pitchFamily="34" charset="0"/>
              <a:ea typeface="Calibri" panose="020F0502020204030204" pitchFamily="34" charset="0"/>
            </a:endParaRPr>
          </a:p>
        </p:txBody>
      </p:sp>
      <p:sp>
        <p:nvSpPr>
          <p:cNvPr id="217" name="Freeform 15">
            <a:extLst>
              <a:ext uri="{FF2B5EF4-FFF2-40B4-BE49-F238E27FC236}">
                <a16:creationId xmlns:a16="http://schemas.microsoft.com/office/drawing/2014/main" id="{00648734-B3CB-7440-8AD4-3A82D03CDE02}"/>
              </a:ext>
            </a:extLst>
          </p:cNvPr>
          <p:cNvSpPr/>
          <p:nvPr/>
        </p:nvSpPr>
        <p:spPr>
          <a:xfrm>
            <a:off x="1688507" y="3760030"/>
            <a:ext cx="271232" cy="718285"/>
          </a:xfrm>
          <a:custGeom>
            <a:avLst/>
            <a:gdLst/>
            <a:ahLst/>
            <a:cxnLst/>
            <a:rect l="l" t="t" r="r" b="b"/>
            <a:pathLst>
              <a:path w="294720" h="494255">
                <a:moveTo>
                  <a:pt x="0" y="0"/>
                </a:moveTo>
                <a:lnTo>
                  <a:pt x="294720" y="0"/>
                </a:lnTo>
                <a:lnTo>
                  <a:pt x="294720" y="494255"/>
                </a:lnTo>
                <a:lnTo>
                  <a:pt x="0" y="494255"/>
                </a:lnTo>
                <a:lnTo>
                  <a:pt x="0" y="0"/>
                </a:lnTo>
                <a:close/>
              </a:path>
            </a:pathLst>
          </a:custGeom>
          <a:blipFill>
            <a:blip r:embed="rId9">
              <a:extLst>
                <a:ext uri="{96DAC541-7B7A-43D3-8B79-37D633B846F1}">
                  <asvg:svgBlip xmlns:asvg="http://schemas.microsoft.com/office/drawing/2016/SVG/main" r:embed="rId10"/>
                </a:ext>
              </a:extLst>
            </a:blip>
            <a:stretch>
              <a:fillRect l="-2" t="-187074" r="-530379" b="-2903"/>
            </a:stretch>
          </a:blipFill>
        </p:spPr>
        <p:txBody>
          <a:bodyPr/>
          <a:lstStyle/>
          <a:p>
            <a:endParaRPr lang="ar-LB" sz="1400" noProof="0">
              <a:latin typeface="Calibri" panose="020F0502020204030204" pitchFamily="34" charset="0"/>
              <a:ea typeface="Calibri" panose="020F0502020204030204" pitchFamily="34" charset="0"/>
            </a:endParaRPr>
          </a:p>
        </p:txBody>
      </p:sp>
      <p:sp>
        <p:nvSpPr>
          <p:cNvPr id="218" name="TextBox 217">
            <a:extLst>
              <a:ext uri="{FF2B5EF4-FFF2-40B4-BE49-F238E27FC236}">
                <a16:creationId xmlns:a16="http://schemas.microsoft.com/office/drawing/2014/main" id="{456EFFB2-4067-57B4-00FC-84A4D434982D}"/>
              </a:ext>
            </a:extLst>
          </p:cNvPr>
          <p:cNvSpPr txBox="1"/>
          <p:nvPr/>
        </p:nvSpPr>
        <p:spPr>
          <a:xfrm>
            <a:off x="-1041719" y="3124605"/>
            <a:ext cx="5940457" cy="307777"/>
          </a:xfrm>
          <a:prstGeom prst="rect">
            <a:avLst/>
          </a:prstGeom>
          <a:noFill/>
        </p:spPr>
        <p:txBody>
          <a:bodyPr wrap="square" lIns="91440" tIns="45720" rIns="91440" bIns="45720" anchor="t">
            <a:spAutoFit/>
          </a:bodyPr>
          <a:lstStyle/>
          <a:p>
            <a:pPr algn="r"/>
            <a:r>
              <a:rPr lang="ar-LB" sz="1400" b="1" noProof="0" dirty="0">
                <a:solidFill>
                  <a:schemeClr val="accent1"/>
                </a:solidFill>
                <a:ea typeface="+mn-lt"/>
              </a:rPr>
              <a:t>عند تثبيت غطاء مشمّع على جدار بلوك:</a:t>
            </a:r>
            <a:endParaRPr lang="ar-LB" b="1" noProof="0" dirty="0">
              <a:solidFill>
                <a:schemeClr val="accent1"/>
              </a:solidFill>
              <a:ea typeface="+mn-lt"/>
            </a:endParaRPr>
          </a:p>
        </p:txBody>
      </p:sp>
      <p:sp>
        <p:nvSpPr>
          <p:cNvPr id="219" name="TextBox 218">
            <a:extLst>
              <a:ext uri="{FF2B5EF4-FFF2-40B4-BE49-F238E27FC236}">
                <a16:creationId xmlns:a16="http://schemas.microsoft.com/office/drawing/2014/main" id="{1AFD04EB-ACFB-1C33-0DBB-8955ECC95529}"/>
              </a:ext>
            </a:extLst>
          </p:cNvPr>
          <p:cNvSpPr txBox="1"/>
          <p:nvPr/>
        </p:nvSpPr>
        <p:spPr>
          <a:xfrm>
            <a:off x="2490487" y="4634997"/>
            <a:ext cx="1599694" cy="523220"/>
          </a:xfrm>
          <a:prstGeom prst="rect">
            <a:avLst/>
          </a:prstGeom>
          <a:noFill/>
        </p:spPr>
        <p:txBody>
          <a:bodyPr wrap="square" lIns="91440" tIns="45720" rIns="91440" bIns="45720" anchor="t">
            <a:spAutoFit/>
          </a:bodyPr>
          <a:lstStyle/>
          <a:p>
            <a:pPr algn="ctr"/>
            <a:r>
              <a:rPr lang="ar-LB" sz="1400" noProof="0">
                <a:solidFill>
                  <a:srgbClr val="000000"/>
                </a:solidFill>
                <a:ea typeface="+mn-lt"/>
              </a:rPr>
              <a:t>استخدم</a:t>
            </a:r>
            <a:endParaRPr lang="ar-LB">
              <a:solidFill>
                <a:srgbClr val="000000"/>
              </a:solidFill>
              <a:ea typeface="+mn-lt"/>
            </a:endParaRPr>
          </a:p>
          <a:p>
            <a:pPr algn="ctr"/>
            <a:r>
              <a:rPr lang="ar-LB" sz="1400">
                <a:solidFill>
                  <a:srgbClr val="000000"/>
                </a:solidFill>
                <a:ea typeface="+mn-lt"/>
              </a:rPr>
              <a:t> </a:t>
            </a:r>
            <a:r>
              <a:rPr lang="ar-LB" sz="1400" noProof="0">
                <a:solidFill>
                  <a:srgbClr val="000000"/>
                </a:solidFill>
                <a:ea typeface="+mn-lt"/>
              </a:rPr>
              <a:t>لوحاً خشبياً</a:t>
            </a:r>
            <a:endParaRPr lang="ar-LB" noProof="0">
              <a:ea typeface="+mn-lt"/>
            </a:endParaRPr>
          </a:p>
        </p:txBody>
      </p:sp>
      <p:sp>
        <p:nvSpPr>
          <p:cNvPr id="220" name="TextBox 219">
            <a:extLst>
              <a:ext uri="{FF2B5EF4-FFF2-40B4-BE49-F238E27FC236}">
                <a16:creationId xmlns:a16="http://schemas.microsoft.com/office/drawing/2014/main" id="{36A5C3AB-469C-EE81-9D0C-4446FFA7E696}"/>
              </a:ext>
            </a:extLst>
          </p:cNvPr>
          <p:cNvSpPr txBox="1"/>
          <p:nvPr/>
        </p:nvSpPr>
        <p:spPr>
          <a:xfrm>
            <a:off x="656191" y="4636102"/>
            <a:ext cx="1969732" cy="307777"/>
          </a:xfrm>
          <a:prstGeom prst="rect">
            <a:avLst/>
          </a:prstGeom>
          <a:noFill/>
        </p:spPr>
        <p:txBody>
          <a:bodyPr wrap="square" lIns="91440" tIns="45720" rIns="91440" bIns="45720" anchor="t">
            <a:spAutoFit/>
          </a:bodyPr>
          <a:lstStyle/>
          <a:p>
            <a:pPr algn="ctr"/>
            <a:r>
              <a:rPr lang="ar-LB" sz="1400" noProof="0">
                <a:solidFill>
                  <a:srgbClr val="000000"/>
                </a:solidFill>
                <a:ea typeface="+mn-lt"/>
              </a:rPr>
              <a:t>لفّه حول قطعة خشبية وثبّته.</a:t>
            </a:r>
            <a:endParaRPr lang="ar-LB" noProof="0"/>
          </a:p>
        </p:txBody>
      </p:sp>
      <p:cxnSp>
        <p:nvCxnSpPr>
          <p:cNvPr id="4" name="Straight Connector 3">
            <a:extLst>
              <a:ext uri="{FF2B5EF4-FFF2-40B4-BE49-F238E27FC236}">
                <a16:creationId xmlns:a16="http://schemas.microsoft.com/office/drawing/2014/main" id="{E6911E42-3511-9D43-DD25-7890B260C398}"/>
              </a:ext>
            </a:extLst>
          </p:cNvPr>
          <p:cNvCxnSpPr>
            <a:cxnSpLocks/>
          </p:cNvCxnSpPr>
          <p:nvPr/>
        </p:nvCxnSpPr>
        <p:spPr>
          <a:xfrm>
            <a:off x="13070" y="6336560"/>
            <a:ext cx="9900152" cy="0"/>
          </a:xfrm>
          <a:prstGeom prst="line">
            <a:avLst/>
          </a:prstGeom>
          <a:ln w="9525">
            <a:solidFill>
              <a:srgbClr val="C00000"/>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72C21973-C2CB-F82E-AD13-D84CC2B2DB65}"/>
              </a:ext>
            </a:extLst>
          </p:cNvPr>
          <p:cNvSpPr txBox="1"/>
          <p:nvPr/>
        </p:nvSpPr>
        <p:spPr>
          <a:xfrm>
            <a:off x="576485" y="5427795"/>
            <a:ext cx="4091086" cy="523220"/>
          </a:xfrm>
          <a:prstGeom prst="rect">
            <a:avLst/>
          </a:prstGeom>
          <a:noFill/>
          <a:ln>
            <a:solidFill>
              <a:srgbClr val="C00000"/>
            </a:solidFill>
          </a:ln>
        </p:spPr>
        <p:txBody>
          <a:bodyPr wrap="square" lIns="91440" tIns="45720" rIns="91440" bIns="45720" anchor="t">
            <a:spAutoFit/>
          </a:bodyPr>
          <a:lstStyle/>
          <a:p>
            <a:pPr algn="ctr"/>
            <a:r>
              <a:rPr lang="ar-LB" sz="1400" noProof="0">
                <a:solidFill>
                  <a:schemeClr val="tx2"/>
                </a:solidFill>
                <a:ea typeface="+mn-lt"/>
              </a:rPr>
              <a:t>يمكن تطبيق هذه الطريقة أيضاً باستخدام المسامير العريضة او أداة القطع </a:t>
            </a:r>
            <a:endParaRPr lang="ar-LB" noProof="0">
              <a:solidFill>
                <a:schemeClr val="tx2"/>
              </a:solidFill>
            </a:endParaRPr>
          </a:p>
        </p:txBody>
      </p:sp>
      <p:sp>
        <p:nvSpPr>
          <p:cNvPr id="7" name="TextBox 6">
            <a:extLst>
              <a:ext uri="{FF2B5EF4-FFF2-40B4-BE49-F238E27FC236}">
                <a16:creationId xmlns:a16="http://schemas.microsoft.com/office/drawing/2014/main" id="{6135325D-A1CC-E07E-9947-324E6A92CE33}"/>
              </a:ext>
            </a:extLst>
          </p:cNvPr>
          <p:cNvSpPr txBox="1"/>
          <p:nvPr/>
        </p:nvSpPr>
        <p:spPr>
          <a:xfrm>
            <a:off x="6876696" y="136334"/>
            <a:ext cx="3025146" cy="400110"/>
          </a:xfrm>
          <a:prstGeom prst="rect">
            <a:avLst/>
          </a:prstGeom>
          <a:noFill/>
        </p:spPr>
        <p:txBody>
          <a:bodyPr wrap="square" lIns="91440" tIns="45720" rIns="91440" bIns="45720" anchor="t">
            <a:spAutoFit/>
          </a:bodyPr>
          <a:lstStyle/>
          <a:p>
            <a:pPr algn="r"/>
            <a:r>
              <a:rPr lang="ar-LB" sz="2000" b="1" noProof="0" dirty="0">
                <a:solidFill>
                  <a:srgbClr val="980000"/>
                </a:solidFill>
                <a:ea typeface="+mn-lt"/>
              </a:rPr>
              <a:t>إغلاق </a:t>
            </a:r>
            <a:r>
              <a:rPr lang="ar-LB" sz="2000" b="1" dirty="0">
                <a:solidFill>
                  <a:srgbClr val="980000"/>
                </a:solidFill>
                <a:ea typeface="+mn-lt"/>
              </a:rPr>
              <a:t>الأسطح</a:t>
            </a:r>
            <a:endParaRPr lang="ar-LB" b="1" noProof="0" dirty="0"/>
          </a:p>
        </p:txBody>
      </p:sp>
      <p:cxnSp>
        <p:nvCxnSpPr>
          <p:cNvPr id="11" name="Straight Connector 10">
            <a:extLst>
              <a:ext uri="{FF2B5EF4-FFF2-40B4-BE49-F238E27FC236}">
                <a16:creationId xmlns:a16="http://schemas.microsoft.com/office/drawing/2014/main" id="{54FA1B66-581B-F54A-7ECF-8A023EA1F639}"/>
              </a:ext>
            </a:extLst>
          </p:cNvPr>
          <p:cNvCxnSpPr>
            <a:cxnSpLocks/>
          </p:cNvCxnSpPr>
          <p:nvPr/>
        </p:nvCxnSpPr>
        <p:spPr>
          <a:xfrm>
            <a:off x="6482974" y="534739"/>
            <a:ext cx="3422067"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91E49CC6-B8D3-8D2F-DF9B-0AC7C1543958}"/>
              </a:ext>
            </a:extLst>
          </p:cNvPr>
          <p:cNvSpPr txBox="1"/>
          <p:nvPr/>
        </p:nvSpPr>
        <p:spPr>
          <a:xfrm>
            <a:off x="4993555" y="3070521"/>
            <a:ext cx="4697137" cy="523220"/>
          </a:xfrm>
          <a:prstGeom prst="rect">
            <a:avLst/>
          </a:prstGeom>
          <a:noFill/>
        </p:spPr>
        <p:txBody>
          <a:bodyPr wrap="square" lIns="91440" tIns="45720" rIns="91440" bIns="45720" anchor="t">
            <a:spAutoFit/>
          </a:bodyPr>
          <a:lstStyle/>
          <a:p>
            <a:pPr algn="r"/>
            <a:r>
              <a:rPr lang="ar-LB" sz="1400">
                <a:solidFill>
                  <a:schemeClr val="accent1"/>
                </a:solidFill>
                <a:ea typeface="+mn-lt"/>
              </a:rPr>
              <a:t>إذا كان من الصعب الحصول على تثبيتٍ جيد في البلوك، فجرّب استخدام وتد خشبي</a:t>
            </a:r>
            <a:endParaRPr lang="en-US">
              <a:solidFill>
                <a:schemeClr val="accent1"/>
              </a:solidFill>
            </a:endParaRPr>
          </a:p>
        </p:txBody>
      </p:sp>
      <p:sp>
        <p:nvSpPr>
          <p:cNvPr id="13" name="TextBox 12">
            <a:extLst>
              <a:ext uri="{FF2B5EF4-FFF2-40B4-BE49-F238E27FC236}">
                <a16:creationId xmlns:a16="http://schemas.microsoft.com/office/drawing/2014/main" id="{9EF4A7FC-F46B-923B-3726-FA6DA93F3399}"/>
              </a:ext>
            </a:extLst>
          </p:cNvPr>
          <p:cNvSpPr txBox="1"/>
          <p:nvPr/>
        </p:nvSpPr>
        <p:spPr>
          <a:xfrm>
            <a:off x="8257290" y="5365183"/>
            <a:ext cx="1444418" cy="523220"/>
          </a:xfrm>
          <a:prstGeom prst="rect">
            <a:avLst/>
          </a:prstGeom>
          <a:noFill/>
        </p:spPr>
        <p:txBody>
          <a:bodyPr wrap="square" lIns="91440" tIns="45720" rIns="91440" bIns="45720" anchor="t">
            <a:spAutoFit/>
          </a:bodyPr>
          <a:lstStyle/>
          <a:p>
            <a:pPr algn="r"/>
            <a:r>
              <a:rPr lang="ar-LB" sz="1400">
                <a:ea typeface="+mn-lt"/>
              </a:rPr>
              <a:t>١. ضع الوتد في أحد الفواصل بين البلوك.</a:t>
            </a:r>
            <a:endParaRPr lang="en-US"/>
          </a:p>
        </p:txBody>
      </p:sp>
      <p:sp>
        <p:nvSpPr>
          <p:cNvPr id="14" name="TextBox 13">
            <a:extLst>
              <a:ext uri="{FF2B5EF4-FFF2-40B4-BE49-F238E27FC236}">
                <a16:creationId xmlns:a16="http://schemas.microsoft.com/office/drawing/2014/main" id="{C95B62F6-887C-DA34-4CD4-050290225110}"/>
              </a:ext>
            </a:extLst>
          </p:cNvPr>
          <p:cNvSpPr txBox="1"/>
          <p:nvPr/>
        </p:nvSpPr>
        <p:spPr>
          <a:xfrm>
            <a:off x="6556067" y="5424576"/>
            <a:ext cx="1617147" cy="738664"/>
          </a:xfrm>
          <a:prstGeom prst="rect">
            <a:avLst/>
          </a:prstGeom>
          <a:noFill/>
        </p:spPr>
        <p:txBody>
          <a:bodyPr wrap="square" lIns="91440" tIns="45720" rIns="91440" bIns="45720" anchor="t">
            <a:spAutoFit/>
          </a:bodyPr>
          <a:lstStyle/>
          <a:p>
            <a:pPr algn="r"/>
            <a:r>
              <a:rPr lang="ar-LB" sz="1400">
                <a:solidFill>
                  <a:srgbClr val="000000"/>
                </a:solidFill>
                <a:ea typeface="+mn-lt"/>
              </a:rPr>
              <a:t>٢</a:t>
            </a:r>
            <a:r>
              <a:rPr lang="ar-LB" sz="1400" b="0" i="0" noProof="0">
                <a:solidFill>
                  <a:srgbClr val="000000"/>
                </a:solidFill>
                <a:effectLst/>
                <a:ea typeface="+mn-lt"/>
              </a:rPr>
              <a:t>. </a:t>
            </a:r>
            <a:r>
              <a:rPr lang="ar-LB" sz="1400">
                <a:solidFill>
                  <a:srgbClr val="000000"/>
                </a:solidFill>
                <a:ea typeface="+mn-lt"/>
              </a:rPr>
              <a:t>اقطع الجزء الزائد حتى يصبح مستويًا مع الحائط.</a:t>
            </a:r>
            <a:endParaRPr lang="en-US"/>
          </a:p>
        </p:txBody>
      </p:sp>
      <p:sp>
        <p:nvSpPr>
          <p:cNvPr id="15" name="TextBox 14">
            <a:extLst>
              <a:ext uri="{FF2B5EF4-FFF2-40B4-BE49-F238E27FC236}">
                <a16:creationId xmlns:a16="http://schemas.microsoft.com/office/drawing/2014/main" id="{9B99B0CA-E141-90FC-FF45-B36831A8AA97}"/>
              </a:ext>
            </a:extLst>
          </p:cNvPr>
          <p:cNvSpPr txBox="1"/>
          <p:nvPr/>
        </p:nvSpPr>
        <p:spPr>
          <a:xfrm>
            <a:off x="4864348" y="5433251"/>
            <a:ext cx="1582070" cy="523220"/>
          </a:xfrm>
          <a:prstGeom prst="rect">
            <a:avLst/>
          </a:prstGeom>
          <a:noFill/>
        </p:spPr>
        <p:txBody>
          <a:bodyPr wrap="square" lIns="91440" tIns="45720" rIns="91440" bIns="45720" anchor="t">
            <a:spAutoFit/>
          </a:bodyPr>
          <a:lstStyle/>
          <a:p>
            <a:pPr algn="r"/>
            <a:r>
              <a:rPr lang="ar-LB" sz="1400">
                <a:solidFill>
                  <a:srgbClr val="000000"/>
                </a:solidFill>
                <a:ea typeface="+mn-lt"/>
              </a:rPr>
              <a:t>٣</a:t>
            </a:r>
            <a:r>
              <a:rPr lang="ar-LB" sz="1400" b="0" i="0" noProof="0">
                <a:solidFill>
                  <a:srgbClr val="000000"/>
                </a:solidFill>
                <a:effectLst/>
                <a:ea typeface="+mn-lt"/>
              </a:rPr>
              <a:t>. </a:t>
            </a:r>
            <a:r>
              <a:rPr lang="ar-LB" sz="1400">
                <a:solidFill>
                  <a:srgbClr val="000000"/>
                </a:solidFill>
                <a:ea typeface="+mn-lt"/>
              </a:rPr>
              <a:t>ثبّت اللوح الخشبي بالمسامير في الوتد.</a:t>
            </a:r>
            <a:endParaRPr lang="en-US"/>
          </a:p>
        </p:txBody>
      </p:sp>
      <p:pic>
        <p:nvPicPr>
          <p:cNvPr id="16" name="Picture 15" descr="A drawing of a wall&#10;&#10;AI-generated content may be incorrect.">
            <a:extLst>
              <a:ext uri="{FF2B5EF4-FFF2-40B4-BE49-F238E27FC236}">
                <a16:creationId xmlns:a16="http://schemas.microsoft.com/office/drawing/2014/main" id="{63A0EF69-E7B7-071E-A9DE-5C56E5BAC05C}"/>
              </a:ext>
            </a:extLst>
          </p:cNvPr>
          <p:cNvPicPr>
            <a:picLocks noChangeAspect="1"/>
          </p:cNvPicPr>
          <p:nvPr/>
        </p:nvPicPr>
        <p:blipFill>
          <a:blip r:embed="rId11">
            <a:extLst>
              <a:ext uri="{28A0092B-C50C-407E-A947-70E740481C1C}">
                <a14:useLocalDpi xmlns:a14="http://schemas.microsoft.com/office/drawing/2010/main" val="0"/>
              </a:ext>
            </a:extLst>
          </a:blip>
          <a:srcRect t="12703" b="18500"/>
          <a:stretch>
            <a:fillRect/>
          </a:stretch>
        </p:blipFill>
        <p:spPr>
          <a:xfrm>
            <a:off x="8099216" y="3638155"/>
            <a:ext cx="1583035" cy="1633616"/>
          </a:xfrm>
          <a:prstGeom prst="rect">
            <a:avLst/>
          </a:prstGeom>
        </p:spPr>
      </p:pic>
      <p:pic>
        <p:nvPicPr>
          <p:cNvPr id="17" name="Picture 16" descr="A drawing of a stack of boxes&#10;&#10;AI-generated content may be incorrect.">
            <a:extLst>
              <a:ext uri="{FF2B5EF4-FFF2-40B4-BE49-F238E27FC236}">
                <a16:creationId xmlns:a16="http://schemas.microsoft.com/office/drawing/2014/main" id="{CFFABEBE-8B25-6490-CAB4-B5344BB051F9}"/>
              </a:ext>
            </a:extLst>
          </p:cNvPr>
          <p:cNvPicPr>
            <a:picLocks noChangeAspect="1"/>
          </p:cNvPicPr>
          <p:nvPr/>
        </p:nvPicPr>
        <p:blipFill>
          <a:blip r:embed="rId12">
            <a:extLst>
              <a:ext uri="{28A0092B-C50C-407E-A947-70E740481C1C}">
                <a14:useLocalDpi xmlns:a14="http://schemas.microsoft.com/office/drawing/2010/main" val="0"/>
              </a:ext>
            </a:extLst>
          </a:blip>
          <a:srcRect t="12703" b="20160"/>
          <a:stretch>
            <a:fillRect/>
          </a:stretch>
        </p:blipFill>
        <p:spPr>
          <a:xfrm>
            <a:off x="6539768" y="3657004"/>
            <a:ext cx="1583035" cy="1594194"/>
          </a:xfrm>
          <a:prstGeom prst="rect">
            <a:avLst/>
          </a:prstGeom>
        </p:spPr>
      </p:pic>
      <p:grpSp>
        <p:nvGrpSpPr>
          <p:cNvPr id="18" name="Group 17">
            <a:extLst>
              <a:ext uri="{FF2B5EF4-FFF2-40B4-BE49-F238E27FC236}">
                <a16:creationId xmlns:a16="http://schemas.microsoft.com/office/drawing/2014/main" id="{A371DF34-C68D-DA3F-2C56-DE55DB23BED8}"/>
              </a:ext>
            </a:extLst>
          </p:cNvPr>
          <p:cNvGrpSpPr/>
          <p:nvPr/>
        </p:nvGrpSpPr>
        <p:grpSpPr>
          <a:xfrm>
            <a:off x="4912356" y="3606785"/>
            <a:ext cx="1583035" cy="1594194"/>
            <a:chOff x="1491976" y="5109360"/>
            <a:chExt cx="3696854" cy="3722913"/>
          </a:xfrm>
        </p:grpSpPr>
        <p:pic>
          <p:nvPicPr>
            <p:cNvPr id="19" name="Picture 18" descr="A drawing of a stack of boxes&#10;&#10;AI-generated content may be incorrect.">
              <a:extLst>
                <a:ext uri="{FF2B5EF4-FFF2-40B4-BE49-F238E27FC236}">
                  <a16:creationId xmlns:a16="http://schemas.microsoft.com/office/drawing/2014/main" id="{47A776EC-0F57-9F7B-0989-30E3B83DDB51}"/>
                </a:ext>
              </a:extLst>
            </p:cNvPr>
            <p:cNvPicPr>
              <a:picLocks noChangeAspect="1"/>
            </p:cNvPicPr>
            <p:nvPr/>
          </p:nvPicPr>
          <p:blipFill>
            <a:blip r:embed="rId12">
              <a:extLst>
                <a:ext uri="{28A0092B-C50C-407E-A947-70E740481C1C}">
                  <a14:useLocalDpi xmlns:a14="http://schemas.microsoft.com/office/drawing/2010/main" val="0"/>
                </a:ext>
              </a:extLst>
            </a:blip>
            <a:srcRect t="12703" b="20160"/>
            <a:stretch>
              <a:fillRect/>
            </a:stretch>
          </p:blipFill>
          <p:spPr>
            <a:xfrm>
              <a:off x="1491976" y="5109360"/>
              <a:ext cx="3696854" cy="3722913"/>
            </a:xfrm>
            <a:prstGeom prst="rect">
              <a:avLst/>
            </a:prstGeom>
          </p:spPr>
        </p:pic>
        <p:sp>
          <p:nvSpPr>
            <p:cNvPr id="20" name="Freeform 13">
              <a:extLst>
                <a:ext uri="{FF2B5EF4-FFF2-40B4-BE49-F238E27FC236}">
                  <a16:creationId xmlns:a16="http://schemas.microsoft.com/office/drawing/2014/main" id="{236E7C25-AFC5-5AFA-06DB-6DAB2AFC5B38}"/>
                </a:ext>
              </a:extLst>
            </p:cNvPr>
            <p:cNvSpPr/>
            <p:nvPr/>
          </p:nvSpPr>
          <p:spPr>
            <a:xfrm rot="13332915" flipH="1">
              <a:off x="2236918" y="6089789"/>
              <a:ext cx="1511834" cy="1532468"/>
            </a:xfrm>
            <a:custGeom>
              <a:avLst/>
              <a:gdLst/>
              <a:ahLst/>
              <a:cxnLst/>
              <a:rect l="l" t="t" r="r" b="b"/>
              <a:pathLst>
                <a:path w="3855123" h="1980569">
                  <a:moveTo>
                    <a:pt x="3855123" y="0"/>
                  </a:moveTo>
                  <a:lnTo>
                    <a:pt x="0" y="0"/>
                  </a:lnTo>
                  <a:lnTo>
                    <a:pt x="0" y="1980569"/>
                  </a:lnTo>
                  <a:lnTo>
                    <a:pt x="3855123" y="1980569"/>
                  </a:lnTo>
                  <a:lnTo>
                    <a:pt x="3855123"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ar-LB" sz="1400" noProof="0">
                <a:latin typeface="Calibri" panose="020F0502020204030204" pitchFamily="34" charset="0"/>
                <a:ea typeface="Calibri" panose="020F0502020204030204" pitchFamily="34" charset="0"/>
              </a:endParaRPr>
            </a:p>
          </p:txBody>
        </p:sp>
        <p:sp>
          <p:nvSpPr>
            <p:cNvPr id="22" name="Freeform 14">
              <a:extLst>
                <a:ext uri="{FF2B5EF4-FFF2-40B4-BE49-F238E27FC236}">
                  <a16:creationId xmlns:a16="http://schemas.microsoft.com/office/drawing/2014/main" id="{F33CA027-CF0F-C311-ED93-AB8E4E77A95E}"/>
                </a:ext>
              </a:extLst>
            </p:cNvPr>
            <p:cNvSpPr/>
            <p:nvPr/>
          </p:nvSpPr>
          <p:spPr>
            <a:xfrm rot="16200000" flipH="1">
              <a:off x="2456126" y="7149355"/>
              <a:ext cx="569733" cy="503685"/>
            </a:xfrm>
            <a:custGeom>
              <a:avLst/>
              <a:gdLst/>
              <a:ahLst/>
              <a:cxnLst/>
              <a:rect l="l" t="t" r="r" b="b"/>
              <a:pathLst>
                <a:path w="1343948" h="1193313">
                  <a:moveTo>
                    <a:pt x="0" y="0"/>
                  </a:moveTo>
                  <a:lnTo>
                    <a:pt x="1343947" y="0"/>
                  </a:lnTo>
                  <a:lnTo>
                    <a:pt x="1343947" y="1193314"/>
                  </a:lnTo>
                  <a:lnTo>
                    <a:pt x="0" y="1193314"/>
                  </a:lnTo>
                  <a:lnTo>
                    <a:pt x="0" y="0"/>
                  </a:lnTo>
                  <a:close/>
                </a:path>
              </a:pathLst>
            </a:custGeom>
            <a:blipFill>
              <a:blip r:embed="rId9">
                <a:extLst>
                  <a:ext uri="{96DAC541-7B7A-43D3-8B79-37D633B846F1}">
                    <asvg:svgBlip xmlns:asvg="http://schemas.microsoft.com/office/drawing/2016/SVG/main" r:embed="rId15"/>
                  </a:ext>
                </a:extLst>
              </a:blip>
              <a:stretch>
                <a:fillRect/>
              </a:stretch>
            </a:blipFill>
          </p:spPr>
          <p:txBody>
            <a:bodyPr/>
            <a:lstStyle/>
            <a:p>
              <a:endParaRPr lang="ar-LB" sz="1400" noProof="0">
                <a:latin typeface="Calibri" panose="020F0502020204030204" pitchFamily="34" charset="0"/>
                <a:ea typeface="Calibri" panose="020F0502020204030204" pitchFamily="34" charset="0"/>
              </a:endParaRPr>
            </a:p>
          </p:txBody>
        </p:sp>
      </p:grpSp>
      <p:sp>
        <p:nvSpPr>
          <p:cNvPr id="23" name="TextBox 22">
            <a:extLst>
              <a:ext uri="{FF2B5EF4-FFF2-40B4-BE49-F238E27FC236}">
                <a16:creationId xmlns:a16="http://schemas.microsoft.com/office/drawing/2014/main" id="{B6673C65-B7E8-B7C7-1286-FBD0154B5C64}"/>
              </a:ext>
            </a:extLst>
          </p:cNvPr>
          <p:cNvSpPr txBox="1"/>
          <p:nvPr/>
        </p:nvSpPr>
        <p:spPr>
          <a:xfrm>
            <a:off x="4968270" y="2506091"/>
            <a:ext cx="4922533" cy="400110"/>
          </a:xfrm>
          <a:prstGeom prst="rect">
            <a:avLst/>
          </a:prstGeom>
          <a:noFill/>
        </p:spPr>
        <p:txBody>
          <a:bodyPr wrap="square" lIns="91440" tIns="45720" rIns="91440" bIns="45720" anchor="t">
            <a:spAutoFit/>
          </a:bodyPr>
          <a:lstStyle/>
          <a:p>
            <a:pPr algn="r"/>
            <a:r>
              <a:rPr lang="ar-LB" sz="2000" b="1" noProof="0" dirty="0">
                <a:solidFill>
                  <a:srgbClr val="980000"/>
                </a:solidFill>
                <a:ea typeface="+mn-lt"/>
              </a:rPr>
              <a:t> </a:t>
            </a:r>
            <a:r>
              <a:rPr lang="ar-LB" sz="2000" b="1" dirty="0">
                <a:solidFill>
                  <a:srgbClr val="980000"/>
                </a:solidFill>
                <a:ea typeface="+mn-lt"/>
              </a:rPr>
              <a:t>تثبّت</a:t>
            </a:r>
            <a:r>
              <a:rPr lang="ar-LB" sz="2000" b="1" noProof="0" dirty="0">
                <a:solidFill>
                  <a:srgbClr val="980000"/>
                </a:solidFill>
                <a:ea typeface="+mn-lt"/>
              </a:rPr>
              <a:t> الخشب على الجدران المبنية بالبلوك؟</a:t>
            </a:r>
            <a:endParaRPr lang="ar-LB" b="1" noProof="0" dirty="0"/>
          </a:p>
        </p:txBody>
      </p:sp>
      <p:cxnSp>
        <p:nvCxnSpPr>
          <p:cNvPr id="24" name="Straight Connector 23">
            <a:extLst>
              <a:ext uri="{FF2B5EF4-FFF2-40B4-BE49-F238E27FC236}">
                <a16:creationId xmlns:a16="http://schemas.microsoft.com/office/drawing/2014/main" id="{3DA2F92C-4984-DE37-D76B-F11C53AAE952}"/>
              </a:ext>
            </a:extLst>
          </p:cNvPr>
          <p:cNvCxnSpPr>
            <a:cxnSpLocks/>
          </p:cNvCxnSpPr>
          <p:nvPr/>
        </p:nvCxnSpPr>
        <p:spPr>
          <a:xfrm flipV="1">
            <a:off x="5635826" y="2893187"/>
            <a:ext cx="4280511" cy="11298"/>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CEC3974D-4179-A2CE-205B-049B3B10A0B7}"/>
              </a:ext>
            </a:extLst>
          </p:cNvPr>
          <p:cNvSpPr txBox="1"/>
          <p:nvPr/>
        </p:nvSpPr>
        <p:spPr>
          <a:xfrm>
            <a:off x="4804913" y="1950634"/>
            <a:ext cx="2778086" cy="478721"/>
          </a:xfrm>
          <a:prstGeom prst="rect">
            <a:avLst/>
          </a:prstGeom>
          <a:noFill/>
        </p:spPr>
        <p:txBody>
          <a:bodyPr wrap="square" lIns="91440" tIns="45720" rIns="91440" bIns="45720" anchor="t">
            <a:spAutoFit/>
          </a:bodyPr>
          <a:lstStyle/>
          <a:p>
            <a:pPr algn="r">
              <a:lnSpc>
                <a:spcPts val="1500"/>
              </a:lnSpc>
              <a:spcBef>
                <a:spcPts val="300"/>
              </a:spcBef>
              <a:spcAft>
                <a:spcPts val="300"/>
              </a:spcAft>
            </a:pPr>
            <a:r>
              <a:rPr lang="ar-LB" sz="1400" noProof="0" dirty="0">
                <a:ea typeface="+mn-lt"/>
              </a:rPr>
              <a:t>الأغطية المشمّعة توفّر </a:t>
            </a:r>
            <a:r>
              <a:rPr lang="ar-LB" sz="1400" b="1" noProof="0" dirty="0">
                <a:ea typeface="+mn-lt"/>
              </a:rPr>
              <a:t>الظل، والحماية من المطر، والخصوصية</a:t>
            </a:r>
            <a:r>
              <a:rPr lang="ar-LB" sz="1400" b="1" i="0" noProof="0" dirty="0">
                <a:effectLst/>
                <a:ea typeface="+mn-lt"/>
              </a:rPr>
              <a:t>.</a:t>
            </a:r>
            <a:endParaRPr lang="ar-LB" noProof="0" dirty="0">
              <a:ea typeface="+mn-lt"/>
            </a:endParaRPr>
          </a:p>
        </p:txBody>
      </p:sp>
      <p:pic>
        <p:nvPicPr>
          <p:cNvPr id="27" name="Picture 26" descr="A drawing of a broken window&#10;&#10;AI-generated content may be incorrect.">
            <a:extLst>
              <a:ext uri="{FF2B5EF4-FFF2-40B4-BE49-F238E27FC236}">
                <a16:creationId xmlns:a16="http://schemas.microsoft.com/office/drawing/2014/main" id="{26FA1FC9-851A-1E06-4E40-58618245D330}"/>
              </a:ext>
            </a:extLst>
          </p:cNvPr>
          <p:cNvPicPr>
            <a:picLocks noChangeAspect="1"/>
          </p:cNvPicPr>
          <p:nvPr/>
        </p:nvPicPr>
        <p:blipFill>
          <a:blip r:embed="rId16"/>
          <a:srcRect l="5143" r="9545" b="3215"/>
          <a:stretch>
            <a:fillRect/>
          </a:stretch>
        </p:blipFill>
        <p:spPr>
          <a:xfrm>
            <a:off x="7847477" y="640322"/>
            <a:ext cx="1840318" cy="1552789"/>
          </a:xfrm>
          <a:prstGeom prst="rect">
            <a:avLst/>
          </a:prstGeom>
        </p:spPr>
      </p:pic>
      <p:sp>
        <p:nvSpPr>
          <p:cNvPr id="3" name="TextBox 2">
            <a:extLst>
              <a:ext uri="{FF2B5EF4-FFF2-40B4-BE49-F238E27FC236}">
                <a16:creationId xmlns:a16="http://schemas.microsoft.com/office/drawing/2014/main" id="{75B33083-9254-3CDE-729D-5EA38543BD46}"/>
              </a:ext>
            </a:extLst>
          </p:cNvPr>
          <p:cNvSpPr txBox="1"/>
          <p:nvPr/>
        </p:nvSpPr>
        <p:spPr>
          <a:xfrm>
            <a:off x="5055107" y="662238"/>
            <a:ext cx="2772012" cy="1402050"/>
          </a:xfrm>
          <a:prstGeom prst="rect">
            <a:avLst/>
          </a:prstGeom>
          <a:noFill/>
        </p:spPr>
        <p:txBody>
          <a:bodyPr wrap="square" lIns="91440" tIns="45720" rIns="91440" bIns="45720" anchor="t">
            <a:spAutoFit/>
          </a:bodyPr>
          <a:lstStyle/>
          <a:p>
            <a:pPr marL="285750" indent="-285750" algn="r" rtl="1">
              <a:lnSpc>
                <a:spcPts val="1500"/>
              </a:lnSpc>
              <a:spcBef>
                <a:spcPts val="300"/>
              </a:spcBef>
              <a:spcAft>
                <a:spcPts val="300"/>
              </a:spcAft>
              <a:buFont typeface="Wingdings" panose="05000000000000000000" pitchFamily="2" charset="2"/>
              <a:buChar char="q"/>
            </a:pPr>
            <a:r>
              <a:rPr lang="ar-LB" sz="1400">
                <a:solidFill>
                  <a:schemeClr val="accent1"/>
                </a:solidFill>
                <a:ea typeface="+mn-lt"/>
              </a:rPr>
              <a:t>غطِّ الفتحات</a:t>
            </a:r>
            <a:r>
              <a:rPr lang="ar-LB" sz="1400" b="1">
                <a:solidFill>
                  <a:schemeClr val="accent1"/>
                </a:solidFill>
                <a:ea typeface="+mn-lt"/>
              </a:rPr>
              <a:t> بألواح معدنية أو أغطية مشمّعة (</a:t>
            </a:r>
            <a:r>
              <a:rPr lang="ar-LB" sz="1400" b="1" err="1">
                <a:solidFill>
                  <a:schemeClr val="accent1"/>
                </a:solidFill>
                <a:ea typeface="+mn-lt"/>
              </a:rPr>
              <a:t>تاربولين</a:t>
            </a:r>
            <a:r>
              <a:rPr lang="ar-LB" sz="1400" b="1">
                <a:solidFill>
                  <a:schemeClr val="accent1"/>
                </a:solidFill>
                <a:ea typeface="+mn-lt"/>
              </a:rPr>
              <a:t>).</a:t>
            </a:r>
            <a:endParaRPr lang="en-US" b="1">
              <a:solidFill>
                <a:schemeClr val="accent1"/>
              </a:solidFill>
            </a:endParaRPr>
          </a:p>
          <a:p>
            <a:pPr marL="285750" indent="-285750" algn="r" rtl="1">
              <a:lnSpc>
                <a:spcPts val="1500"/>
              </a:lnSpc>
              <a:spcBef>
                <a:spcPts val="300"/>
              </a:spcBef>
              <a:spcAft>
                <a:spcPts val="300"/>
              </a:spcAft>
              <a:buFont typeface="Wingdings" panose="05000000000000000000" pitchFamily="2" charset="2"/>
              <a:buChar char="q"/>
            </a:pPr>
            <a:r>
              <a:rPr lang="ar-LB" sz="1400">
                <a:solidFill>
                  <a:schemeClr val="accent1"/>
                </a:solidFill>
                <a:ea typeface="+mn-lt"/>
              </a:rPr>
              <a:t>للفجوات الكبيرة، استخدم </a:t>
            </a:r>
            <a:r>
              <a:rPr lang="ar-LB" sz="1400" b="1">
                <a:solidFill>
                  <a:schemeClr val="accent1"/>
                </a:solidFill>
                <a:ea typeface="+mn-lt"/>
              </a:rPr>
              <a:t>العوارض الخشبية</a:t>
            </a:r>
            <a:r>
              <a:rPr lang="ar-LB" sz="1400">
                <a:solidFill>
                  <a:schemeClr val="accent1"/>
                </a:solidFill>
                <a:ea typeface="+mn-lt"/>
              </a:rPr>
              <a:t> وثبّت </a:t>
            </a:r>
            <a:r>
              <a:rPr lang="ar-LB" sz="1400" b="1">
                <a:solidFill>
                  <a:schemeClr val="accent1"/>
                </a:solidFill>
                <a:ea typeface="+mn-lt"/>
              </a:rPr>
              <a:t>الأغطية المشمّعة بالحبال أو الأسلاك.</a:t>
            </a:r>
            <a:endParaRPr lang="en-US" sz="1400" b="1">
              <a:solidFill>
                <a:schemeClr val="accent1"/>
              </a:solidFill>
              <a:ea typeface="+mn-lt"/>
            </a:endParaRPr>
          </a:p>
          <a:p>
            <a:pPr marL="285750" indent="-285750" algn="r" rtl="1">
              <a:lnSpc>
                <a:spcPts val="1500"/>
              </a:lnSpc>
              <a:spcBef>
                <a:spcPts val="300"/>
              </a:spcBef>
              <a:spcAft>
                <a:spcPts val="300"/>
              </a:spcAft>
              <a:buFont typeface="Wingdings" panose="05000000000000000000" pitchFamily="2" charset="2"/>
              <a:buChar char="q"/>
            </a:pPr>
            <a:endParaRPr lang="ar-LB" sz="1400" b="1" i="0" noProof="0">
              <a:solidFill>
                <a:schemeClr val="accent1"/>
              </a:solidFill>
              <a:effectLst/>
              <a:ea typeface="+mn-lt"/>
            </a:endParaRPr>
          </a:p>
        </p:txBody>
      </p:sp>
      <p:sp>
        <p:nvSpPr>
          <p:cNvPr id="28" name="Slide Number Placeholder 56">
            <a:extLst>
              <a:ext uri="{FF2B5EF4-FFF2-40B4-BE49-F238E27FC236}">
                <a16:creationId xmlns:a16="http://schemas.microsoft.com/office/drawing/2014/main" id="{2683CE72-7EBD-1E0B-DDD8-E6EE83C24304}"/>
              </a:ext>
            </a:extLst>
          </p:cNvPr>
          <p:cNvSpPr txBox="1">
            <a:spLocks/>
          </p:cNvSpPr>
          <p:nvPr/>
        </p:nvSpPr>
        <p:spPr>
          <a:xfrm>
            <a:off x="158395" y="6339624"/>
            <a:ext cx="322628" cy="531635"/>
          </a:xfrm>
          <a:prstGeom prst="rect">
            <a:avLst/>
          </a:prstGeom>
          <a:solidFill>
            <a:srgbClr val="980000"/>
          </a:solidFill>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1"/>
            <a:r>
              <a:rPr lang="ar-LB" sz="900" dirty="0">
                <a:solidFill>
                  <a:schemeClr val="bg1"/>
                </a:solidFill>
                <a:ea typeface="+mn-lt"/>
              </a:rPr>
              <a:t>١١ </a:t>
            </a:r>
            <a:endParaRPr lang="en-US" dirty="0"/>
          </a:p>
        </p:txBody>
      </p:sp>
      <p:sp>
        <p:nvSpPr>
          <p:cNvPr id="30" name="TextBox 29">
            <a:extLst>
              <a:ext uri="{FF2B5EF4-FFF2-40B4-BE49-F238E27FC236}">
                <a16:creationId xmlns:a16="http://schemas.microsoft.com/office/drawing/2014/main" id="{613AE2A0-DCF8-DA8E-0155-89614321A665}"/>
              </a:ext>
            </a:extLst>
          </p:cNvPr>
          <p:cNvSpPr txBox="1"/>
          <p:nvPr/>
        </p:nvSpPr>
        <p:spPr>
          <a:xfrm>
            <a:off x="358748" y="6371615"/>
            <a:ext cx="4591373" cy="430887"/>
          </a:xfrm>
          <a:prstGeom prst="rect">
            <a:avLst/>
          </a:prstGeom>
          <a:noFill/>
        </p:spPr>
        <p:txBody>
          <a:bodyPr wrap="square" lIns="91440" tIns="45720" rIns="91440" bIns="45720" anchor="t">
            <a:spAutoFit/>
          </a:bodyPr>
          <a:lstStyle/>
          <a:p>
            <a:pPr algn="r" rtl="1"/>
            <a:r>
              <a:rPr lang="ar-LB" sz="1100" b="1" noProof="0">
                <a:latin typeface="Calibri" panose="020F0502020204030204" pitchFamily="34" charset="0"/>
                <a:ea typeface="Calibri" panose="020F0502020204030204" pitchFamily="34" charset="0"/>
              </a:rPr>
              <a:t>ملاحظة: </a:t>
            </a:r>
            <a:r>
              <a:rPr lang="ar-LB" sz="1100" noProof="0">
                <a:latin typeface="Calibri" panose="020F0502020204030204" pitchFamily="34" charset="0"/>
                <a:ea typeface="Calibri" panose="020F0502020204030204" pitchFamily="34" charset="0"/>
              </a:rPr>
              <a:t>هذه الأداة توفّر إرشادات أساسية فقط، وليست بديلاً عن التقييم الإنشائي من قبل الخبراء. (على الشركاء إدراج رقم الخط الساخن أو معلومات الاتصال).</a:t>
            </a:r>
            <a:endParaRPr lang="ar-LB" noProof="0">
              <a:latin typeface="Calibri" panose="020F0502020204030204" pitchFamily="34" charset="0"/>
              <a:ea typeface="Calibri" panose="020F0502020204030204" pitchFamily="34" charset="0"/>
            </a:endParaRPr>
          </a:p>
        </p:txBody>
      </p:sp>
      <p:sp>
        <p:nvSpPr>
          <p:cNvPr id="32" name="Slide Number Placeholder 56">
            <a:extLst>
              <a:ext uri="{FF2B5EF4-FFF2-40B4-BE49-F238E27FC236}">
                <a16:creationId xmlns:a16="http://schemas.microsoft.com/office/drawing/2014/main" id="{9C803689-3880-7F58-6108-D83D02467BCA}"/>
              </a:ext>
            </a:extLst>
          </p:cNvPr>
          <p:cNvSpPr txBox="1">
            <a:spLocks/>
          </p:cNvSpPr>
          <p:nvPr/>
        </p:nvSpPr>
        <p:spPr>
          <a:xfrm>
            <a:off x="5065213" y="6334236"/>
            <a:ext cx="322627" cy="531635"/>
          </a:xfrm>
          <a:prstGeom prst="rect">
            <a:avLst/>
          </a:prstGeom>
          <a:solidFill>
            <a:srgbClr val="980000"/>
          </a:solidFill>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1"/>
            <a:r>
              <a:rPr lang="ar-LB" sz="900">
                <a:solidFill>
                  <a:schemeClr val="bg1"/>
                </a:solidFill>
                <a:ea typeface="+mn-lt"/>
              </a:rPr>
              <a:t>١٠ </a:t>
            </a:r>
            <a:endParaRPr lang="en-US"/>
          </a:p>
        </p:txBody>
      </p:sp>
      <p:sp>
        <p:nvSpPr>
          <p:cNvPr id="34" name="TextBox 33">
            <a:extLst>
              <a:ext uri="{FF2B5EF4-FFF2-40B4-BE49-F238E27FC236}">
                <a16:creationId xmlns:a16="http://schemas.microsoft.com/office/drawing/2014/main" id="{0FF2101E-4928-9320-814D-38E3AF12E37A}"/>
              </a:ext>
            </a:extLst>
          </p:cNvPr>
          <p:cNvSpPr txBox="1"/>
          <p:nvPr/>
        </p:nvSpPr>
        <p:spPr>
          <a:xfrm>
            <a:off x="5265566" y="6383160"/>
            <a:ext cx="4591373" cy="430887"/>
          </a:xfrm>
          <a:prstGeom prst="rect">
            <a:avLst/>
          </a:prstGeom>
          <a:noFill/>
        </p:spPr>
        <p:txBody>
          <a:bodyPr wrap="square" lIns="91440" tIns="45720" rIns="91440" bIns="45720" anchor="t">
            <a:spAutoFit/>
          </a:bodyPr>
          <a:lstStyle/>
          <a:p>
            <a:pPr algn="r" rtl="1"/>
            <a:r>
              <a:rPr lang="ar-LB" sz="1100" b="1" noProof="0">
                <a:latin typeface="Calibri" panose="020F0502020204030204" pitchFamily="34" charset="0"/>
                <a:ea typeface="Calibri" panose="020F0502020204030204" pitchFamily="34" charset="0"/>
              </a:rPr>
              <a:t>ملاحظة: </a:t>
            </a:r>
            <a:r>
              <a:rPr lang="ar-LB" sz="1100" noProof="0">
                <a:latin typeface="Calibri" panose="020F0502020204030204" pitchFamily="34" charset="0"/>
                <a:ea typeface="Calibri" panose="020F0502020204030204" pitchFamily="34" charset="0"/>
              </a:rPr>
              <a:t>هذه الأداة توفّر إرشادات أساسية فقط، وليست بديلاً عن التقييم الإنشائي من قبل الخبراء. (على الشركاء إدراج رقم الخط الساخن أو معلومات الاتصال).</a:t>
            </a:r>
            <a:endParaRPr lang="ar-LB" noProof="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549020526"/>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993B5-1B6A-5AA9-1021-FDD1283C3A82}"/>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BFD3DBB-AC97-18DE-FD4E-553B3C127F53}"/>
              </a:ext>
            </a:extLst>
          </p:cNvPr>
          <p:cNvCxnSpPr>
            <a:cxnSpLocks/>
          </p:cNvCxnSpPr>
          <p:nvPr/>
        </p:nvCxnSpPr>
        <p:spPr>
          <a:xfrm>
            <a:off x="13070" y="6336560"/>
            <a:ext cx="9900152" cy="0"/>
          </a:xfrm>
          <a:prstGeom prst="line">
            <a:avLst/>
          </a:prstGeom>
          <a:ln w="9525">
            <a:solidFill>
              <a:srgbClr val="C00000"/>
            </a:solidFill>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2FA8E5D9-180E-A12C-AD39-37E0F61E69A7}"/>
              </a:ext>
            </a:extLst>
          </p:cNvPr>
          <p:cNvSpPr txBox="1"/>
          <p:nvPr/>
        </p:nvSpPr>
        <p:spPr>
          <a:xfrm>
            <a:off x="480675" y="1566041"/>
            <a:ext cx="265203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ar-LB" sz="1400" b="1" noProof="0" dirty="0">
                <a:ea typeface="+mn-lt"/>
              </a:rPr>
              <a:t>احمِ فمك وأنفك بقناع</a:t>
            </a:r>
            <a:r>
              <a:rPr lang="ar-LB" sz="1400" noProof="0" dirty="0">
                <a:ea typeface="+mn-lt"/>
              </a:rPr>
              <a:t> (يمكن استخدام قميص أو قطعة قماش على الفم والأنف).</a:t>
            </a:r>
            <a:endParaRPr lang="ar-LB" noProof="0" dirty="0"/>
          </a:p>
        </p:txBody>
      </p:sp>
      <p:pic>
        <p:nvPicPr>
          <p:cNvPr id="28" name="Picture 27" descr="A broken metal plate on the ground&#10;&#10;AI-generated content may be incorrect.">
            <a:extLst>
              <a:ext uri="{FF2B5EF4-FFF2-40B4-BE49-F238E27FC236}">
                <a16:creationId xmlns:a16="http://schemas.microsoft.com/office/drawing/2014/main" id="{9B6E0655-9822-2BA4-AFB0-19BF94A1DFFB}"/>
              </a:ext>
            </a:extLst>
          </p:cNvPr>
          <p:cNvPicPr>
            <a:picLocks noChangeAspect="1"/>
          </p:cNvPicPr>
          <p:nvPr/>
        </p:nvPicPr>
        <p:blipFill>
          <a:blip r:embed="rId4"/>
          <a:stretch>
            <a:fillRect/>
          </a:stretch>
        </p:blipFill>
        <p:spPr>
          <a:xfrm>
            <a:off x="3395770" y="2361757"/>
            <a:ext cx="1364825" cy="983843"/>
          </a:xfrm>
          <a:prstGeom prst="rect">
            <a:avLst/>
          </a:prstGeom>
        </p:spPr>
      </p:pic>
      <p:pic>
        <p:nvPicPr>
          <p:cNvPr id="29" name="Picture 28" descr="A person wearing a mask&#10;&#10;AI-generated content may be incorrect.">
            <a:extLst>
              <a:ext uri="{FF2B5EF4-FFF2-40B4-BE49-F238E27FC236}">
                <a16:creationId xmlns:a16="http://schemas.microsoft.com/office/drawing/2014/main" id="{9E388753-0FB1-5598-795E-1B4EB4966E14}"/>
              </a:ext>
            </a:extLst>
          </p:cNvPr>
          <p:cNvPicPr>
            <a:picLocks noChangeAspect="1"/>
          </p:cNvPicPr>
          <p:nvPr/>
        </p:nvPicPr>
        <p:blipFill>
          <a:blip r:embed="rId5"/>
          <a:stretch>
            <a:fillRect/>
          </a:stretch>
        </p:blipFill>
        <p:spPr>
          <a:xfrm>
            <a:off x="3598838" y="1436388"/>
            <a:ext cx="1054812" cy="1027286"/>
          </a:xfrm>
          <a:prstGeom prst="rect">
            <a:avLst/>
          </a:prstGeom>
        </p:spPr>
      </p:pic>
      <p:sp>
        <p:nvSpPr>
          <p:cNvPr id="31" name="TextBox 30">
            <a:extLst>
              <a:ext uri="{FF2B5EF4-FFF2-40B4-BE49-F238E27FC236}">
                <a16:creationId xmlns:a16="http://schemas.microsoft.com/office/drawing/2014/main" id="{D3E0D9EB-4F09-729B-BA96-7B13D5079CE3}"/>
              </a:ext>
            </a:extLst>
          </p:cNvPr>
          <p:cNvSpPr txBox="1"/>
          <p:nvPr/>
        </p:nvSpPr>
        <p:spPr>
          <a:xfrm>
            <a:off x="492044" y="3584008"/>
            <a:ext cx="263790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ar-LB" sz="1400" b="1" noProof="0" dirty="0">
                <a:ea typeface="+mn-lt"/>
              </a:rPr>
              <a:t>ضعها في كيس بلاستيكي</a:t>
            </a:r>
            <a:r>
              <a:rPr lang="ar-LB" sz="1400" noProof="0" dirty="0">
                <a:ea typeface="+mn-lt"/>
              </a:rPr>
              <a:t> – ثم ضع هذا الكيس داخل كيس بلاستيكي آخر (تعبئة مزدوجة). أغلقه بشريط لاصق إن توفر لديك.</a:t>
            </a:r>
            <a:endParaRPr lang="ar-LB" noProof="0" dirty="0">
              <a:ea typeface="+mn-lt"/>
            </a:endParaRPr>
          </a:p>
        </p:txBody>
      </p:sp>
      <p:pic>
        <p:nvPicPr>
          <p:cNvPr id="32" name="Graphic 31" descr="Tick with solid fill">
            <a:extLst>
              <a:ext uri="{FF2B5EF4-FFF2-40B4-BE49-F238E27FC236}">
                <a16:creationId xmlns:a16="http://schemas.microsoft.com/office/drawing/2014/main" id="{B59BED78-791E-6B2A-9D0C-522EC6FACF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73033" y="1500849"/>
            <a:ext cx="275914" cy="261755"/>
          </a:xfrm>
          <a:prstGeom prst="rect">
            <a:avLst/>
          </a:prstGeom>
        </p:spPr>
      </p:pic>
      <p:sp>
        <p:nvSpPr>
          <p:cNvPr id="33" name="TextBox 32">
            <a:extLst>
              <a:ext uri="{FF2B5EF4-FFF2-40B4-BE49-F238E27FC236}">
                <a16:creationId xmlns:a16="http://schemas.microsoft.com/office/drawing/2014/main" id="{F6B685A6-A438-7ECB-B0E0-2D7BF8059527}"/>
              </a:ext>
            </a:extLst>
          </p:cNvPr>
          <p:cNvSpPr txBox="1"/>
          <p:nvPr/>
        </p:nvSpPr>
        <p:spPr>
          <a:xfrm>
            <a:off x="798267" y="2705046"/>
            <a:ext cx="233443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ar-LB" sz="1400" b="1" noProof="0">
                <a:ea typeface="+mn-lt"/>
              </a:rPr>
              <a:t>لا تقم بتكسير الالواح إلى قطع.</a:t>
            </a:r>
            <a:r>
              <a:rPr lang="ar-LB" sz="1400" noProof="0">
                <a:ea typeface="+mn-lt"/>
              </a:rPr>
              <a:t> تجنّب تكوين الغبار.</a:t>
            </a:r>
            <a:endParaRPr lang="ar-LB" noProof="0">
              <a:ea typeface="+mn-lt"/>
            </a:endParaRPr>
          </a:p>
        </p:txBody>
      </p:sp>
      <p:pic>
        <p:nvPicPr>
          <p:cNvPr id="34" name="Picture 33" descr="A person with a mask and a bag full of potatoes&#10;&#10;AI-generated content may be incorrect.">
            <a:extLst>
              <a:ext uri="{FF2B5EF4-FFF2-40B4-BE49-F238E27FC236}">
                <a16:creationId xmlns:a16="http://schemas.microsoft.com/office/drawing/2014/main" id="{432DD902-FC35-AE27-8CFD-D96F8DC9A724}"/>
              </a:ext>
            </a:extLst>
          </p:cNvPr>
          <p:cNvPicPr>
            <a:picLocks noChangeAspect="1"/>
          </p:cNvPicPr>
          <p:nvPr/>
        </p:nvPicPr>
        <p:blipFill>
          <a:blip r:embed="rId8"/>
          <a:stretch>
            <a:fillRect/>
          </a:stretch>
        </p:blipFill>
        <p:spPr>
          <a:xfrm>
            <a:off x="3689005" y="3516236"/>
            <a:ext cx="759366" cy="1187338"/>
          </a:xfrm>
          <a:prstGeom prst="rect">
            <a:avLst/>
          </a:prstGeom>
        </p:spPr>
      </p:pic>
      <p:pic>
        <p:nvPicPr>
          <p:cNvPr id="37" name="Graphic 36" descr="Tick with solid fill">
            <a:extLst>
              <a:ext uri="{FF2B5EF4-FFF2-40B4-BE49-F238E27FC236}">
                <a16:creationId xmlns:a16="http://schemas.microsoft.com/office/drawing/2014/main" id="{3E04F396-8BC9-49EC-F408-42DA1532CE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51048" y="3468895"/>
            <a:ext cx="275914" cy="261755"/>
          </a:xfrm>
          <a:prstGeom prst="rect">
            <a:avLst/>
          </a:prstGeom>
        </p:spPr>
      </p:pic>
      <p:sp>
        <p:nvSpPr>
          <p:cNvPr id="38" name="TextBox 37">
            <a:extLst>
              <a:ext uri="{FF2B5EF4-FFF2-40B4-BE49-F238E27FC236}">
                <a16:creationId xmlns:a16="http://schemas.microsoft.com/office/drawing/2014/main" id="{2C496EA2-EA0A-6F61-B1A9-DE9343A9A6F9}"/>
              </a:ext>
            </a:extLst>
          </p:cNvPr>
          <p:cNvSpPr txBox="1"/>
          <p:nvPr/>
        </p:nvSpPr>
        <p:spPr>
          <a:xfrm>
            <a:off x="501483" y="4878774"/>
            <a:ext cx="3960275" cy="307777"/>
          </a:xfrm>
          <a:prstGeom prst="rect">
            <a:avLst/>
          </a:prstGeom>
          <a:noFill/>
          <a:ln>
            <a:solidFill>
              <a:srgbClr val="C00000"/>
            </a:solidFill>
          </a:ln>
        </p:spPr>
        <p:txBody>
          <a:bodyPr wrap="square" lIns="91440" tIns="45720" rIns="91440" bIns="45720" anchor="t">
            <a:spAutoFit/>
          </a:bodyPr>
          <a:lstStyle/>
          <a:p>
            <a:pPr algn="ctr"/>
            <a:r>
              <a:rPr lang="ar-LB" sz="1400" b="1" noProof="0" dirty="0">
                <a:solidFill>
                  <a:srgbClr val="980000"/>
                </a:solidFill>
                <a:ea typeface="+mn-lt"/>
              </a:rPr>
              <a:t>عند الانتهاء، تخلّص من القناع في الكيس الثاني</a:t>
            </a:r>
            <a:endParaRPr lang="ar-LB" b="1" noProof="0" dirty="0">
              <a:ea typeface="+mn-lt"/>
            </a:endParaRPr>
          </a:p>
        </p:txBody>
      </p:sp>
      <p:sp>
        <p:nvSpPr>
          <p:cNvPr id="39" name="TextBox 38">
            <a:extLst>
              <a:ext uri="{FF2B5EF4-FFF2-40B4-BE49-F238E27FC236}">
                <a16:creationId xmlns:a16="http://schemas.microsoft.com/office/drawing/2014/main" id="{08BD22EB-98A8-DB74-81A8-8C8546423B4F}"/>
              </a:ext>
            </a:extLst>
          </p:cNvPr>
          <p:cNvSpPr txBox="1"/>
          <p:nvPr/>
        </p:nvSpPr>
        <p:spPr>
          <a:xfrm>
            <a:off x="940023" y="1009936"/>
            <a:ext cx="4015681" cy="400110"/>
          </a:xfrm>
          <a:prstGeom prst="rect">
            <a:avLst/>
          </a:prstGeom>
          <a:noFill/>
        </p:spPr>
        <p:txBody>
          <a:bodyPr wrap="square" lIns="91440" tIns="45720" rIns="91440" bIns="45720" anchor="t">
            <a:spAutoFit/>
          </a:bodyPr>
          <a:lstStyle/>
          <a:p>
            <a:pPr algn="r"/>
            <a:r>
              <a:rPr lang="ar-LB" sz="2000" b="1" noProof="0" dirty="0">
                <a:solidFill>
                  <a:srgbClr val="980000"/>
                </a:solidFill>
                <a:ea typeface="+mn-lt"/>
              </a:rPr>
              <a:t>كيف تزيل ألواح الأسبستوس؟</a:t>
            </a:r>
            <a:endParaRPr lang="ar-LB" b="1" noProof="0" dirty="0"/>
          </a:p>
        </p:txBody>
      </p:sp>
      <p:cxnSp>
        <p:nvCxnSpPr>
          <p:cNvPr id="40" name="Straight Connector 39">
            <a:extLst>
              <a:ext uri="{FF2B5EF4-FFF2-40B4-BE49-F238E27FC236}">
                <a16:creationId xmlns:a16="http://schemas.microsoft.com/office/drawing/2014/main" id="{4ACDCEED-5492-4129-CB19-A7B61659E697}"/>
              </a:ext>
            </a:extLst>
          </p:cNvPr>
          <p:cNvCxnSpPr>
            <a:cxnSpLocks/>
          </p:cNvCxnSpPr>
          <p:nvPr/>
        </p:nvCxnSpPr>
        <p:spPr>
          <a:xfrm>
            <a:off x="1528747" y="1430931"/>
            <a:ext cx="3422067"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34084DEB-698F-AD96-9015-209C07017F4C}"/>
              </a:ext>
            </a:extLst>
          </p:cNvPr>
          <p:cNvSpPr txBox="1"/>
          <p:nvPr/>
        </p:nvSpPr>
        <p:spPr>
          <a:xfrm>
            <a:off x="940023" y="5272081"/>
            <a:ext cx="4015681" cy="400110"/>
          </a:xfrm>
          <a:prstGeom prst="rect">
            <a:avLst/>
          </a:prstGeom>
          <a:noFill/>
        </p:spPr>
        <p:txBody>
          <a:bodyPr wrap="square" lIns="91440" tIns="45720" rIns="91440" bIns="45720" anchor="t">
            <a:spAutoFit/>
          </a:bodyPr>
          <a:lstStyle/>
          <a:p>
            <a:pPr algn="r"/>
            <a:r>
              <a:rPr lang="ar-LB" sz="2000" b="1" noProof="0" dirty="0">
                <a:solidFill>
                  <a:srgbClr val="980000"/>
                </a:solidFill>
                <a:ea typeface="+mn-lt"/>
              </a:rPr>
              <a:t>التخلّص من الأسبستوس</a:t>
            </a:r>
            <a:endParaRPr lang="ar-LB" b="1" noProof="0" dirty="0"/>
          </a:p>
        </p:txBody>
      </p:sp>
      <p:cxnSp>
        <p:nvCxnSpPr>
          <p:cNvPr id="42" name="Straight Connector 41">
            <a:extLst>
              <a:ext uri="{FF2B5EF4-FFF2-40B4-BE49-F238E27FC236}">
                <a16:creationId xmlns:a16="http://schemas.microsoft.com/office/drawing/2014/main" id="{3B00094F-4BAA-3A01-780E-A3DCF23A0B63}"/>
              </a:ext>
            </a:extLst>
          </p:cNvPr>
          <p:cNvCxnSpPr>
            <a:cxnSpLocks/>
          </p:cNvCxnSpPr>
          <p:nvPr/>
        </p:nvCxnSpPr>
        <p:spPr>
          <a:xfrm>
            <a:off x="1551332" y="5704372"/>
            <a:ext cx="3422067"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CDC815E9-DF0B-E54F-15B8-A0AA02A8AC89}"/>
              </a:ext>
            </a:extLst>
          </p:cNvPr>
          <p:cNvSpPr txBox="1"/>
          <p:nvPr/>
        </p:nvSpPr>
        <p:spPr>
          <a:xfrm>
            <a:off x="216941" y="5762016"/>
            <a:ext cx="4734834" cy="274370"/>
          </a:xfrm>
          <a:prstGeom prst="rect">
            <a:avLst/>
          </a:prstGeom>
          <a:noFill/>
        </p:spPr>
        <p:txBody>
          <a:bodyPr wrap="square" lIns="91440" tIns="45720" rIns="91440" bIns="45720" anchor="t">
            <a:spAutoFit/>
          </a:bodyPr>
          <a:lstStyle/>
          <a:p>
            <a:pPr algn="r" rtl="1">
              <a:lnSpc>
                <a:spcPts val="1365"/>
              </a:lnSpc>
              <a:spcAft>
                <a:spcPts val="800"/>
              </a:spcAft>
            </a:pPr>
            <a:r>
              <a:rPr lang="ar-LB" sz="1400" noProof="0" dirty="0">
                <a:solidFill>
                  <a:srgbClr val="000000"/>
                </a:solidFill>
                <a:ea typeface="+mn-lt"/>
              </a:rPr>
              <a:t>ضع أكياس الأسبستوس جانباً</a:t>
            </a:r>
            <a:r>
              <a:rPr lang="en-US" sz="1400" dirty="0">
                <a:solidFill>
                  <a:srgbClr val="000000"/>
                </a:solidFill>
                <a:ea typeface="+mn-lt"/>
              </a:rPr>
              <a:t>.</a:t>
            </a:r>
            <a:endParaRPr lang="ar-LB" noProof="0" dirty="0">
              <a:ea typeface="+mn-lt"/>
            </a:endParaRPr>
          </a:p>
        </p:txBody>
      </p:sp>
      <p:sp>
        <p:nvSpPr>
          <p:cNvPr id="43" name="TextBox 42">
            <a:extLst>
              <a:ext uri="{FF2B5EF4-FFF2-40B4-BE49-F238E27FC236}">
                <a16:creationId xmlns:a16="http://schemas.microsoft.com/office/drawing/2014/main" id="{A894EA4C-2346-AAD6-388E-DEA4323A089A}"/>
              </a:ext>
            </a:extLst>
          </p:cNvPr>
          <p:cNvSpPr txBox="1"/>
          <p:nvPr/>
        </p:nvSpPr>
        <p:spPr>
          <a:xfrm>
            <a:off x="1176463" y="288713"/>
            <a:ext cx="3428133" cy="477054"/>
          </a:xfrm>
          <a:prstGeom prst="rect">
            <a:avLst/>
          </a:prstGeom>
          <a:noFill/>
        </p:spPr>
        <p:txBody>
          <a:bodyPr wrap="square" lIns="91440" tIns="45720" rIns="91440" bIns="45720" anchor="t">
            <a:spAutoFit/>
          </a:bodyPr>
          <a:lstStyle/>
          <a:p>
            <a:pPr>
              <a:lnSpc>
                <a:spcPts val="1500"/>
              </a:lnSpc>
              <a:spcBef>
                <a:spcPts val="300"/>
              </a:spcBef>
              <a:spcAft>
                <a:spcPts val="300"/>
              </a:spcAft>
            </a:pPr>
            <a:r>
              <a:rPr lang="ar-LB" sz="1400" noProof="0">
                <a:solidFill>
                  <a:srgbClr val="980000"/>
                </a:solidFill>
                <a:ea typeface="+mn-lt"/>
              </a:rPr>
              <a:t>يجب أن يتولى التعامل مع الأسبستوس خبراء مختصون نظراً للمخاطر الصحية المرتبطة به</a:t>
            </a:r>
            <a:endParaRPr lang="ar-LB" noProof="0">
              <a:ea typeface="+mn-lt"/>
            </a:endParaRPr>
          </a:p>
        </p:txBody>
      </p:sp>
      <p:pic>
        <p:nvPicPr>
          <p:cNvPr id="45" name="Picture 44" descr="A yellow triangle sign with a exclamation mark&#10;&#10;AI-generated content may be incorrect.">
            <a:extLst>
              <a:ext uri="{FF2B5EF4-FFF2-40B4-BE49-F238E27FC236}">
                <a16:creationId xmlns:a16="http://schemas.microsoft.com/office/drawing/2014/main" id="{CBB9F0A3-CACA-AC0C-A5BC-BED9A23CAA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4428" y="288826"/>
            <a:ext cx="579248" cy="486309"/>
          </a:xfrm>
          <a:prstGeom prst="rect">
            <a:avLst/>
          </a:prstGeom>
        </p:spPr>
      </p:pic>
      <p:sp>
        <p:nvSpPr>
          <p:cNvPr id="47" name="Rectangle 46">
            <a:extLst>
              <a:ext uri="{FF2B5EF4-FFF2-40B4-BE49-F238E27FC236}">
                <a16:creationId xmlns:a16="http://schemas.microsoft.com/office/drawing/2014/main" id="{595251CA-1A70-CE0E-11B5-AA49D43B63F8}"/>
              </a:ext>
            </a:extLst>
          </p:cNvPr>
          <p:cNvSpPr/>
          <p:nvPr/>
        </p:nvSpPr>
        <p:spPr>
          <a:xfrm>
            <a:off x="478898" y="220189"/>
            <a:ext cx="4016751" cy="615563"/>
          </a:xfrm>
          <a:prstGeom prst="rect">
            <a:avLst/>
          </a:prstGeom>
          <a:noFill/>
          <a:ln w="9525">
            <a:solidFill>
              <a:srgbClr val="98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LB" noProof="0"/>
          </a:p>
        </p:txBody>
      </p:sp>
      <p:sp>
        <p:nvSpPr>
          <p:cNvPr id="6" name="Google Shape;71;g33a6f523f4b_13_6">
            <a:extLst>
              <a:ext uri="{FF2B5EF4-FFF2-40B4-BE49-F238E27FC236}">
                <a16:creationId xmlns:a16="http://schemas.microsoft.com/office/drawing/2014/main" id="{00CB228E-2CB5-AC96-0F13-215D87AAD824}"/>
              </a:ext>
            </a:extLst>
          </p:cNvPr>
          <p:cNvSpPr txBox="1">
            <a:spLocks/>
          </p:cNvSpPr>
          <p:nvPr/>
        </p:nvSpPr>
        <p:spPr>
          <a:xfrm>
            <a:off x="5253435" y="12351"/>
            <a:ext cx="4331149" cy="464721"/>
          </a:xfrm>
          <a:prstGeom prst="rect">
            <a:avLst/>
          </a:prstGeom>
          <a:noFill/>
          <a:ln>
            <a:noFill/>
          </a:ln>
        </p:spPr>
        <p:txBody>
          <a:bodyPr spcFirstLastPara="1" vert="horz" wrap="square" lIns="100075" tIns="50025" rIns="100075" bIns="50025"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ar-LB" sz="2200" b="1" noProof="0" dirty="0">
                <a:solidFill>
                  <a:srgbClr val="980000"/>
                </a:solidFill>
                <a:ea typeface="+mj-lt"/>
                <a:cs typeface="+mn-cs"/>
                <a:sym typeface="Play"/>
              </a:rPr>
              <a:t>التعامل الآمن مع الأسبستوس</a:t>
            </a:r>
            <a:endParaRPr lang="ar-LB" b="1" noProof="0" dirty="0">
              <a:cs typeface="+mn-cs"/>
            </a:endParaRPr>
          </a:p>
        </p:txBody>
      </p:sp>
      <p:sp>
        <p:nvSpPr>
          <p:cNvPr id="8" name="TextBox 7">
            <a:extLst>
              <a:ext uri="{FF2B5EF4-FFF2-40B4-BE49-F238E27FC236}">
                <a16:creationId xmlns:a16="http://schemas.microsoft.com/office/drawing/2014/main" id="{20414538-4717-6096-4A63-26F9B4AA0D0E}"/>
              </a:ext>
            </a:extLst>
          </p:cNvPr>
          <p:cNvSpPr txBox="1"/>
          <p:nvPr/>
        </p:nvSpPr>
        <p:spPr>
          <a:xfrm>
            <a:off x="6866250" y="1101183"/>
            <a:ext cx="3025146" cy="400110"/>
          </a:xfrm>
          <a:prstGeom prst="rect">
            <a:avLst/>
          </a:prstGeom>
          <a:noFill/>
        </p:spPr>
        <p:txBody>
          <a:bodyPr wrap="square" lIns="91440" tIns="45720" rIns="91440" bIns="45720" anchor="t">
            <a:spAutoFit/>
          </a:bodyPr>
          <a:lstStyle/>
          <a:p>
            <a:pPr algn="r"/>
            <a:r>
              <a:rPr lang="ar-LB" sz="2000" b="1" noProof="0" dirty="0">
                <a:solidFill>
                  <a:srgbClr val="980000"/>
                </a:solidFill>
                <a:ea typeface="+mn-lt"/>
              </a:rPr>
              <a:t>التعرّف على الأسبستوس</a:t>
            </a:r>
            <a:endParaRPr lang="ar-LB" b="1" noProof="0" dirty="0"/>
          </a:p>
        </p:txBody>
      </p:sp>
      <p:cxnSp>
        <p:nvCxnSpPr>
          <p:cNvPr id="9" name="Straight Connector 8">
            <a:extLst>
              <a:ext uri="{FF2B5EF4-FFF2-40B4-BE49-F238E27FC236}">
                <a16:creationId xmlns:a16="http://schemas.microsoft.com/office/drawing/2014/main" id="{2B0D9E1A-4834-D175-AA3C-803DC78B876E}"/>
              </a:ext>
            </a:extLst>
          </p:cNvPr>
          <p:cNvCxnSpPr>
            <a:cxnSpLocks/>
          </p:cNvCxnSpPr>
          <p:nvPr/>
        </p:nvCxnSpPr>
        <p:spPr>
          <a:xfrm flipV="1">
            <a:off x="7150619" y="1522186"/>
            <a:ext cx="2755642" cy="11298"/>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92E7FF1B-AD0B-3933-A1F9-846A043CC9AD}"/>
              </a:ext>
            </a:extLst>
          </p:cNvPr>
          <p:cNvSpPr txBox="1"/>
          <p:nvPr/>
        </p:nvSpPr>
        <p:spPr>
          <a:xfrm>
            <a:off x="6866250" y="4832142"/>
            <a:ext cx="3025146" cy="400110"/>
          </a:xfrm>
          <a:prstGeom prst="rect">
            <a:avLst/>
          </a:prstGeom>
          <a:noFill/>
        </p:spPr>
        <p:txBody>
          <a:bodyPr wrap="square" lIns="91440" tIns="45720" rIns="91440" bIns="45720" anchor="t">
            <a:spAutoFit/>
          </a:bodyPr>
          <a:lstStyle/>
          <a:p>
            <a:pPr algn="r"/>
            <a:r>
              <a:rPr lang="ar-LB" sz="2000" b="1" noProof="0" dirty="0">
                <a:solidFill>
                  <a:srgbClr val="980000"/>
                </a:solidFill>
                <a:ea typeface="+mn-lt"/>
              </a:rPr>
              <a:t>المخاطر الصحية</a:t>
            </a:r>
            <a:endParaRPr lang="ar-LB" b="1" noProof="0" dirty="0"/>
          </a:p>
        </p:txBody>
      </p:sp>
      <p:cxnSp>
        <p:nvCxnSpPr>
          <p:cNvPr id="11" name="Straight Connector 10">
            <a:extLst>
              <a:ext uri="{FF2B5EF4-FFF2-40B4-BE49-F238E27FC236}">
                <a16:creationId xmlns:a16="http://schemas.microsoft.com/office/drawing/2014/main" id="{F00B9DB2-4794-940D-4C7C-319C26E7B53F}"/>
              </a:ext>
            </a:extLst>
          </p:cNvPr>
          <p:cNvCxnSpPr>
            <a:cxnSpLocks/>
          </p:cNvCxnSpPr>
          <p:nvPr/>
        </p:nvCxnSpPr>
        <p:spPr>
          <a:xfrm flipV="1">
            <a:off x="7150619" y="5241834"/>
            <a:ext cx="2778243" cy="6331"/>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1C60DC3F-4926-86AF-2E58-8763805B6F79}"/>
              </a:ext>
            </a:extLst>
          </p:cNvPr>
          <p:cNvSpPr txBox="1"/>
          <p:nvPr/>
        </p:nvSpPr>
        <p:spPr>
          <a:xfrm>
            <a:off x="4933252" y="3080403"/>
            <a:ext cx="4857244" cy="523220"/>
          </a:xfrm>
          <a:prstGeom prst="rect">
            <a:avLst/>
          </a:prstGeom>
          <a:noFill/>
        </p:spPr>
        <p:txBody>
          <a:bodyPr wrap="square" lIns="91440" tIns="45720" rIns="91440" bIns="45720" anchor="t">
            <a:spAutoFit/>
          </a:bodyPr>
          <a:lstStyle/>
          <a:p>
            <a:pPr algn="r"/>
            <a:r>
              <a:rPr lang="ar-LB" sz="1400" noProof="0">
                <a:ea typeface="+mn-lt"/>
              </a:rPr>
              <a:t>في غزة، غالباً ما يوجد الأسبستوس في</a:t>
            </a:r>
            <a:r>
              <a:rPr lang="ar-LB" sz="1400" b="1" noProof="0">
                <a:ea typeface="+mn-lt"/>
              </a:rPr>
              <a:t> ألواح الأسطح</a:t>
            </a:r>
            <a:r>
              <a:rPr lang="ar-LB" sz="1400" noProof="0">
                <a:ea typeface="+mn-lt"/>
              </a:rPr>
              <a:t>، خاصة في المخيمات</a:t>
            </a:r>
            <a:endParaRPr lang="ar-LB" noProof="0">
              <a:ea typeface="+mn-lt"/>
            </a:endParaRPr>
          </a:p>
          <a:p>
            <a:pPr marL="285750" indent="-285750">
              <a:buFont typeface="Wingdings" panose="05000000000000000000" pitchFamily="2" charset="2"/>
              <a:buChar char="q"/>
            </a:pPr>
            <a:endParaRPr lang="ar-LB" sz="1400" noProof="0">
              <a:latin typeface="Calibri"/>
              <a:ea typeface="Calibri"/>
            </a:endParaRPr>
          </a:p>
        </p:txBody>
      </p:sp>
      <p:pic>
        <p:nvPicPr>
          <p:cNvPr id="13" name="Picture 12" descr="A pile of rubble with a sign and pipes&#10;&#10;AI-generated content may be incorrect.">
            <a:extLst>
              <a:ext uri="{FF2B5EF4-FFF2-40B4-BE49-F238E27FC236}">
                <a16:creationId xmlns:a16="http://schemas.microsoft.com/office/drawing/2014/main" id="{0176265C-C353-E55A-E75F-053CD7E6518B}"/>
              </a:ext>
            </a:extLst>
          </p:cNvPr>
          <p:cNvPicPr>
            <a:picLocks noChangeAspect="1"/>
          </p:cNvPicPr>
          <p:nvPr/>
        </p:nvPicPr>
        <p:blipFill>
          <a:blip r:embed="rId10"/>
          <a:srcRect l="764" t="7222" r="4149" b="4814"/>
          <a:stretch>
            <a:fillRect/>
          </a:stretch>
        </p:blipFill>
        <p:spPr>
          <a:xfrm>
            <a:off x="8087037" y="1674599"/>
            <a:ext cx="1482775" cy="1444660"/>
          </a:xfrm>
          <a:prstGeom prst="rect">
            <a:avLst/>
          </a:prstGeom>
          <a:ln w="12700">
            <a:noFill/>
          </a:ln>
        </p:spPr>
      </p:pic>
      <p:sp>
        <p:nvSpPr>
          <p:cNvPr id="14" name="TextBox 13">
            <a:extLst>
              <a:ext uri="{FF2B5EF4-FFF2-40B4-BE49-F238E27FC236}">
                <a16:creationId xmlns:a16="http://schemas.microsoft.com/office/drawing/2014/main" id="{55AE1DEE-3FFD-7F44-2C36-7405E2A7A0FC}"/>
              </a:ext>
            </a:extLst>
          </p:cNvPr>
          <p:cNvSpPr txBox="1"/>
          <p:nvPr/>
        </p:nvSpPr>
        <p:spPr>
          <a:xfrm>
            <a:off x="5127211" y="5304352"/>
            <a:ext cx="4695764" cy="523220"/>
          </a:xfrm>
          <a:prstGeom prst="rect">
            <a:avLst/>
          </a:prstGeom>
          <a:noFill/>
          <a:ln>
            <a:noFill/>
          </a:ln>
        </p:spPr>
        <p:txBody>
          <a:bodyPr wrap="square" lIns="91440" tIns="45720" rIns="91440" bIns="45720" anchor="t">
            <a:spAutoFit/>
          </a:bodyPr>
          <a:lstStyle/>
          <a:p>
            <a:pPr algn="r">
              <a:spcAft>
                <a:spcPts val="800"/>
              </a:spcAft>
            </a:pPr>
            <a:r>
              <a:rPr lang="ar-LB" sz="1400" dirty="0">
                <a:ea typeface="+mn-lt"/>
              </a:rPr>
              <a:t>عند تحريك المواد التي تحتوي على الأسبستوس، تنطلق ألياف دقيقة في الهواء.</a:t>
            </a:r>
            <a:br>
              <a:rPr lang="ar-LB" sz="1400" dirty="0">
                <a:ea typeface="+mn-lt"/>
              </a:rPr>
            </a:br>
            <a:r>
              <a:rPr lang="ar-LB" sz="1400" dirty="0">
                <a:ea typeface="+mn-lt"/>
              </a:rPr>
              <a:t> قد تسبّب مشاكل صحية خطيرة مثل السرطان ← إذا تم استنشاقها.</a:t>
            </a:r>
            <a:endParaRPr lang="en-US" dirty="0"/>
          </a:p>
        </p:txBody>
      </p:sp>
      <p:pic>
        <p:nvPicPr>
          <p:cNvPr id="15" name="Picture 14" descr="A magnifying glass on a roof&#10;&#10;AI-generated content may be incorrect.">
            <a:extLst>
              <a:ext uri="{FF2B5EF4-FFF2-40B4-BE49-F238E27FC236}">
                <a16:creationId xmlns:a16="http://schemas.microsoft.com/office/drawing/2014/main" id="{1DD33B80-7DF9-0EBA-F433-4E57802E35DB}"/>
              </a:ext>
            </a:extLst>
          </p:cNvPr>
          <p:cNvPicPr>
            <a:picLocks noChangeAspect="1"/>
          </p:cNvPicPr>
          <p:nvPr/>
        </p:nvPicPr>
        <p:blipFill>
          <a:blip r:embed="rId11"/>
          <a:srcRect l="12195" t="113" r="64369" b="75773"/>
          <a:stretch>
            <a:fillRect/>
          </a:stretch>
        </p:blipFill>
        <p:spPr>
          <a:xfrm>
            <a:off x="6294519" y="1675970"/>
            <a:ext cx="1323158" cy="1271529"/>
          </a:xfrm>
          <a:prstGeom prst="rect">
            <a:avLst/>
          </a:prstGeom>
        </p:spPr>
      </p:pic>
      <p:sp>
        <p:nvSpPr>
          <p:cNvPr id="16" name="Freeform 2">
            <a:extLst>
              <a:ext uri="{FF2B5EF4-FFF2-40B4-BE49-F238E27FC236}">
                <a16:creationId xmlns:a16="http://schemas.microsoft.com/office/drawing/2014/main" id="{CEBAB0BF-A3A1-1369-90ED-3D8DB4639E31}"/>
              </a:ext>
            </a:extLst>
          </p:cNvPr>
          <p:cNvSpPr/>
          <p:nvPr/>
        </p:nvSpPr>
        <p:spPr>
          <a:xfrm>
            <a:off x="7614106" y="487332"/>
            <a:ext cx="1089900" cy="934496"/>
          </a:xfrm>
          <a:custGeom>
            <a:avLst/>
            <a:gdLst/>
            <a:ahLst/>
            <a:cxnLst/>
            <a:rect l="l" t="t" r="r" b="b"/>
            <a:pathLst>
              <a:path w="2432086" h="2085306">
                <a:moveTo>
                  <a:pt x="0" y="0"/>
                </a:moveTo>
                <a:lnTo>
                  <a:pt x="2432086" y="0"/>
                </a:lnTo>
                <a:lnTo>
                  <a:pt x="2432086" y="2085306"/>
                </a:lnTo>
                <a:lnTo>
                  <a:pt x="0" y="2085306"/>
                </a:lnTo>
                <a:lnTo>
                  <a:pt x="0" y="0"/>
                </a:lnTo>
                <a:close/>
              </a:path>
            </a:pathLst>
          </a:custGeom>
          <a:blipFill>
            <a:blip r:embed="rId12"/>
            <a:stretch>
              <a:fillRect/>
            </a:stretch>
          </a:blipFill>
        </p:spPr>
        <p:txBody>
          <a:bodyPr/>
          <a:lstStyle/>
          <a:p>
            <a:endParaRPr lang="ar-LB" noProof="0"/>
          </a:p>
        </p:txBody>
      </p:sp>
      <p:pic>
        <p:nvPicPr>
          <p:cNvPr id="17" name="Picture 16" descr="A close-up of a logo&#10;&#10;Description automatically generated">
            <a:extLst>
              <a:ext uri="{FF2B5EF4-FFF2-40B4-BE49-F238E27FC236}">
                <a16:creationId xmlns:a16="http://schemas.microsoft.com/office/drawing/2014/main" id="{872471FF-7235-599F-9641-59EA16B1EAC9}"/>
              </a:ext>
            </a:extLst>
          </p:cNvPr>
          <p:cNvPicPr>
            <a:picLocks noChangeAspect="1"/>
          </p:cNvPicPr>
          <p:nvPr/>
        </p:nvPicPr>
        <p:blipFill>
          <a:blip r:embed="rId13"/>
          <a:stretch>
            <a:fillRect/>
          </a:stretch>
        </p:blipFill>
        <p:spPr>
          <a:xfrm>
            <a:off x="6259466" y="695820"/>
            <a:ext cx="1482984" cy="389957"/>
          </a:xfrm>
          <a:prstGeom prst="rect">
            <a:avLst/>
          </a:prstGeom>
        </p:spPr>
      </p:pic>
      <p:sp>
        <p:nvSpPr>
          <p:cNvPr id="18" name="TextBox 17">
            <a:extLst>
              <a:ext uri="{FF2B5EF4-FFF2-40B4-BE49-F238E27FC236}">
                <a16:creationId xmlns:a16="http://schemas.microsoft.com/office/drawing/2014/main" id="{9C76C60E-73DA-959B-50B2-A7D5CADEA783}"/>
              </a:ext>
            </a:extLst>
          </p:cNvPr>
          <p:cNvSpPr txBox="1"/>
          <p:nvPr/>
        </p:nvSpPr>
        <p:spPr>
          <a:xfrm>
            <a:off x="6648727" y="428995"/>
            <a:ext cx="1510329" cy="261610"/>
          </a:xfrm>
          <a:prstGeom prst="rect">
            <a:avLst/>
          </a:prstGeom>
          <a:noFill/>
        </p:spPr>
        <p:txBody>
          <a:bodyPr wrap="square" lIns="91440" tIns="45720" rIns="91440" bIns="45720" anchor="t">
            <a:spAutoFit/>
          </a:bodyPr>
          <a:lstStyle>
            <a:defPPr>
              <a:defRPr lang="en-US"/>
            </a:defPPr>
            <a:lvl1pPr>
              <a:defRPr sz="1100" b="1">
                <a:latin typeface="Calibri"/>
                <a:ea typeface="Calibri"/>
                <a:cs typeface="Calibri"/>
              </a:defRPr>
            </a:lvl1pPr>
          </a:lstStyle>
          <a:p>
            <a:pPr algn="ctr"/>
            <a:r>
              <a:rPr lang="ar-LB" b="0" noProof="0">
                <a:solidFill>
                  <a:srgbClr val="980000"/>
                </a:solidFill>
                <a:cs typeface="+mn-cs"/>
              </a:rPr>
              <a:t>المحتوى مقتبس من:</a:t>
            </a:r>
            <a:endParaRPr lang="ar-LB" noProof="0">
              <a:cs typeface="+mn-cs"/>
            </a:endParaRPr>
          </a:p>
        </p:txBody>
      </p:sp>
      <p:sp>
        <p:nvSpPr>
          <p:cNvPr id="7" name="TextBox 6">
            <a:extLst>
              <a:ext uri="{FF2B5EF4-FFF2-40B4-BE49-F238E27FC236}">
                <a16:creationId xmlns:a16="http://schemas.microsoft.com/office/drawing/2014/main" id="{BCC637C4-1F5F-D142-13EA-4D5F6D35C21D}"/>
              </a:ext>
            </a:extLst>
          </p:cNvPr>
          <p:cNvSpPr txBox="1"/>
          <p:nvPr/>
        </p:nvSpPr>
        <p:spPr>
          <a:xfrm>
            <a:off x="5009446" y="3618733"/>
            <a:ext cx="4692217" cy="1240468"/>
          </a:xfrm>
          <a:prstGeom prst="rect">
            <a:avLst/>
          </a:prstGeom>
          <a:noFill/>
        </p:spPr>
        <p:txBody>
          <a:bodyPr wrap="square" lIns="91440" tIns="45720" rIns="91440" bIns="45720" anchor="t">
            <a:spAutoFit/>
          </a:bodyPr>
          <a:lstStyle/>
          <a:p>
            <a:pPr marL="285750" indent="-285750" algn="r" rtl="1">
              <a:buFont typeface="Wingdings,Sans-Serif" panose="05000000000000000000" pitchFamily="2" charset="2"/>
              <a:buChar char="q"/>
            </a:pPr>
            <a:r>
              <a:rPr lang="ar-LB" sz="1400" dirty="0">
                <a:solidFill>
                  <a:srgbClr val="000000"/>
                </a:solidFill>
                <a:ea typeface="+mn-lt"/>
              </a:rPr>
              <a:t>ألواح </a:t>
            </a:r>
            <a:r>
              <a:rPr lang="ar-LB" sz="1400" b="1" dirty="0" err="1">
                <a:solidFill>
                  <a:srgbClr val="000000"/>
                </a:solidFill>
                <a:ea typeface="+mn-lt"/>
              </a:rPr>
              <a:t>ﺗﺸﺒﻪ</a:t>
            </a:r>
            <a:r>
              <a:rPr lang="ar-LB" sz="1400" b="1" dirty="0">
                <a:solidFill>
                  <a:srgbClr val="000000"/>
                </a:solidFill>
                <a:ea typeface="+mn-lt"/>
              </a:rPr>
              <a:t> </a:t>
            </a:r>
            <a:r>
              <a:rPr lang="ar-LB" sz="1400" b="1" dirty="0" err="1">
                <a:solidFill>
                  <a:srgbClr val="000000"/>
                </a:solidFill>
                <a:ea typeface="+mn-lt"/>
              </a:rPr>
              <a:t>اﻷﺳﻤﻨﺖ</a:t>
            </a:r>
            <a:r>
              <a:rPr lang="ar-LB" sz="1400" b="1" dirty="0">
                <a:solidFill>
                  <a:srgbClr val="000000"/>
                </a:solidFill>
                <a:ea typeface="+mn-lt"/>
              </a:rPr>
              <a:t>، ذات شكل متموّج</a:t>
            </a:r>
            <a:endParaRPr lang="ar-LB" sz="1400" b="1" dirty="0">
              <a:solidFill>
                <a:schemeClr val="accent1"/>
              </a:solidFill>
              <a:ea typeface="+mn-lt"/>
            </a:endParaRPr>
          </a:p>
          <a:p>
            <a:pPr algn="r" rtl="1">
              <a:lnSpc>
                <a:spcPts val="1500"/>
              </a:lnSpc>
              <a:spcBef>
                <a:spcPts val="300"/>
              </a:spcBef>
              <a:spcAft>
                <a:spcPts val="300"/>
              </a:spcAft>
            </a:pPr>
            <a:endParaRPr lang="ar-LB" sz="1400" b="1" dirty="0">
              <a:solidFill>
                <a:schemeClr val="accent1"/>
              </a:solidFill>
            </a:endParaRPr>
          </a:p>
          <a:p>
            <a:pPr marL="285750" indent="-285750" algn="r" rtl="1">
              <a:buFont typeface="Wingdings,Sans-Serif" panose="05000000000000000000" pitchFamily="2" charset="2"/>
              <a:buChar char="q"/>
            </a:pPr>
            <a:r>
              <a:rPr lang="ar-LB" sz="1400" dirty="0" err="1">
                <a:solidFill>
                  <a:srgbClr val="000000"/>
                </a:solidFill>
                <a:ea typeface="+mn-lt"/>
              </a:rPr>
              <a:t>ﻏﺎﻟﺒًﺎ</a:t>
            </a:r>
            <a:r>
              <a:rPr lang="ar-LB" sz="1400" dirty="0">
                <a:solidFill>
                  <a:srgbClr val="000000"/>
                </a:solidFill>
                <a:ea typeface="+mn-lt"/>
              </a:rPr>
              <a:t> </a:t>
            </a:r>
            <a:r>
              <a:rPr lang="ar-LB" sz="1400" dirty="0" err="1">
                <a:solidFill>
                  <a:srgbClr val="000000"/>
                </a:solidFill>
                <a:ea typeface="+mn-lt"/>
              </a:rPr>
              <a:t>ﻣﺎ</a:t>
            </a:r>
            <a:r>
              <a:rPr lang="ar-LB" sz="1400" dirty="0">
                <a:solidFill>
                  <a:srgbClr val="000000"/>
                </a:solidFill>
                <a:ea typeface="+mn-lt"/>
              </a:rPr>
              <a:t> </a:t>
            </a:r>
            <a:r>
              <a:rPr lang="ar-LB" sz="1400" dirty="0" err="1">
                <a:solidFill>
                  <a:srgbClr val="000000"/>
                </a:solidFill>
                <a:ea typeface="+mn-lt"/>
              </a:rPr>
              <a:t>ﻳﻜﻮن</a:t>
            </a:r>
            <a:r>
              <a:rPr lang="ar-LB" sz="1400" b="1" dirty="0">
                <a:solidFill>
                  <a:srgbClr val="000000"/>
                </a:solidFill>
                <a:ea typeface="+mn-lt"/>
              </a:rPr>
              <a:t> </a:t>
            </a:r>
            <a:r>
              <a:rPr lang="ar-LB" sz="1400" b="1" dirty="0" err="1">
                <a:solidFill>
                  <a:srgbClr val="000000"/>
                </a:solidFill>
                <a:ea typeface="+mn-lt"/>
              </a:rPr>
              <a:t>ﻟﻮﻧﻬﺎ</a:t>
            </a:r>
            <a:r>
              <a:rPr lang="ar-LB" sz="1400" b="1" dirty="0">
                <a:solidFill>
                  <a:srgbClr val="000000"/>
                </a:solidFill>
                <a:ea typeface="+mn-lt"/>
              </a:rPr>
              <a:t> </a:t>
            </a:r>
            <a:r>
              <a:rPr lang="ar-LB" sz="1400" b="1" dirty="0" err="1">
                <a:solidFill>
                  <a:srgbClr val="000000"/>
                </a:solidFill>
                <a:ea typeface="+mn-lt"/>
              </a:rPr>
              <a:t>رﻣﺎدﻳًﺎ</a:t>
            </a:r>
            <a:r>
              <a:rPr lang="ar-LB" sz="1400" b="1" dirty="0">
                <a:solidFill>
                  <a:srgbClr val="000000"/>
                </a:solidFill>
                <a:ea typeface="+mn-lt"/>
              </a:rPr>
              <a:t> </a:t>
            </a:r>
            <a:r>
              <a:rPr lang="ar-LB" sz="1400" b="1" dirty="0" err="1">
                <a:solidFill>
                  <a:srgbClr val="000000"/>
                </a:solidFill>
                <a:ea typeface="+mn-lt"/>
              </a:rPr>
              <a:t>وأﺣﻴﺎﻧًﺎ</a:t>
            </a:r>
            <a:r>
              <a:rPr lang="ar-LB" sz="1400" b="1" dirty="0">
                <a:solidFill>
                  <a:srgbClr val="000000"/>
                </a:solidFill>
                <a:ea typeface="+mn-lt"/>
              </a:rPr>
              <a:t> </a:t>
            </a:r>
            <a:r>
              <a:rPr lang="ar-LB" sz="1400" b="1" dirty="0" err="1">
                <a:solidFill>
                  <a:srgbClr val="000000"/>
                </a:solidFill>
                <a:ea typeface="+mn-lt"/>
              </a:rPr>
              <a:t>ﺗﺤﺘﻮي</a:t>
            </a:r>
            <a:r>
              <a:rPr lang="ar-LB" sz="1400" b="1" dirty="0">
                <a:solidFill>
                  <a:srgbClr val="000000"/>
                </a:solidFill>
                <a:ea typeface="+mn-lt"/>
              </a:rPr>
              <a:t> </a:t>
            </a:r>
            <a:r>
              <a:rPr lang="ar-LB" sz="1400" b="1" dirty="0" err="1">
                <a:solidFill>
                  <a:srgbClr val="000000"/>
                </a:solidFill>
                <a:ea typeface="+mn-lt"/>
              </a:rPr>
              <a:t>ﻋلى</a:t>
            </a:r>
            <a:r>
              <a:rPr lang="ar-LB" sz="1400" b="1" dirty="0">
                <a:solidFill>
                  <a:srgbClr val="000000"/>
                </a:solidFill>
                <a:ea typeface="+mn-lt"/>
              </a:rPr>
              <a:t> </a:t>
            </a:r>
            <a:r>
              <a:rPr lang="ar-LB" sz="1400" b="1" dirty="0" err="1">
                <a:solidFill>
                  <a:srgbClr val="000000"/>
                </a:solidFill>
                <a:ea typeface="+mn-lt"/>
              </a:rPr>
              <a:t>ﺑﻘﻊ</a:t>
            </a:r>
            <a:r>
              <a:rPr lang="ar-LB" sz="1400" b="1" dirty="0">
                <a:solidFill>
                  <a:srgbClr val="000000"/>
                </a:solidFill>
                <a:ea typeface="+mn-lt"/>
              </a:rPr>
              <a:t> </a:t>
            </a:r>
            <a:r>
              <a:rPr lang="ar-LB" sz="1400" b="1" dirty="0" err="1">
                <a:solidFill>
                  <a:srgbClr val="000000"/>
                </a:solidFill>
                <a:ea typeface="+mn-lt"/>
              </a:rPr>
              <a:t>ﺧﺸﻨﺔ</a:t>
            </a:r>
            <a:r>
              <a:rPr lang="ar-LB" sz="1400" b="1" dirty="0">
                <a:solidFill>
                  <a:srgbClr val="000000"/>
                </a:solidFill>
                <a:ea typeface="+mn-lt"/>
              </a:rPr>
              <a:t> أو </a:t>
            </a:r>
            <a:r>
              <a:rPr lang="ar-LB" sz="1400" b="1" dirty="0" err="1">
                <a:solidFill>
                  <a:srgbClr val="000000"/>
                </a:solidFill>
                <a:ea typeface="+mn-lt"/>
              </a:rPr>
              <a:t>ﺣﺒﻴﺒﻴﺔ</a:t>
            </a:r>
            <a:r>
              <a:rPr lang="ar-LB" sz="1400" b="1" dirty="0">
                <a:solidFill>
                  <a:srgbClr val="000000"/>
                </a:solidFill>
                <a:ea typeface="+mn-lt"/>
              </a:rPr>
              <a:t> أو </a:t>
            </a:r>
            <a:r>
              <a:rPr lang="ar-LB" sz="1400" b="1" dirty="0" err="1">
                <a:solidFill>
                  <a:srgbClr val="000000"/>
                </a:solidFill>
                <a:ea typeface="+mn-lt"/>
              </a:rPr>
              <a:t>ﻣﻨﻘﻄﺔ</a:t>
            </a:r>
            <a:r>
              <a:rPr lang="ar-LB" sz="1400" dirty="0">
                <a:solidFill>
                  <a:srgbClr val="000000"/>
                </a:solidFill>
                <a:ea typeface="+mn-lt"/>
              </a:rPr>
              <a:t> </a:t>
            </a:r>
            <a:r>
              <a:rPr lang="ar-LB" sz="1400" dirty="0" err="1">
                <a:solidFill>
                  <a:srgbClr val="000000"/>
                </a:solidFill>
                <a:ea typeface="+mn-lt"/>
              </a:rPr>
              <a:t>ﻧﺘﻴﺠﺔ</a:t>
            </a:r>
            <a:r>
              <a:rPr lang="ar-LB" sz="1400" dirty="0">
                <a:solidFill>
                  <a:srgbClr val="000000"/>
                </a:solidFill>
                <a:ea typeface="+mn-lt"/>
              </a:rPr>
              <a:t> تآكل وتلف الأسمنت بمرور الزمن </a:t>
            </a:r>
            <a:r>
              <a:rPr lang="ar-LB" sz="1400" dirty="0" err="1">
                <a:solidFill>
                  <a:srgbClr val="000000"/>
                </a:solidFill>
                <a:ea typeface="+mn-lt"/>
              </a:rPr>
              <a:t>وﻇﻬﻮر</a:t>
            </a:r>
            <a:r>
              <a:rPr lang="ar-LB" sz="1400" dirty="0">
                <a:solidFill>
                  <a:srgbClr val="000000"/>
                </a:solidFill>
                <a:ea typeface="+mn-lt"/>
              </a:rPr>
              <a:t> </a:t>
            </a:r>
            <a:r>
              <a:rPr lang="ar-LB" sz="1400" dirty="0" err="1">
                <a:solidFill>
                  <a:srgbClr val="000000"/>
                </a:solidFill>
                <a:ea typeface="+mn-lt"/>
              </a:rPr>
              <a:t>اﻷﻟﻴﺎف</a:t>
            </a:r>
            <a:endParaRPr lang="ar-LB" sz="1400" dirty="0">
              <a:solidFill>
                <a:schemeClr val="accent1"/>
              </a:solidFill>
              <a:ea typeface="+mn-lt"/>
            </a:endParaRPr>
          </a:p>
          <a:p>
            <a:pPr marL="285750" indent="-285750" algn="r" rtl="1">
              <a:lnSpc>
                <a:spcPts val="1500"/>
              </a:lnSpc>
              <a:spcBef>
                <a:spcPts val="300"/>
              </a:spcBef>
              <a:spcAft>
                <a:spcPts val="300"/>
              </a:spcAft>
              <a:buFont typeface="Wingdings" panose="05000000000000000000" pitchFamily="2" charset="2"/>
              <a:buChar char="q"/>
            </a:pPr>
            <a:endParaRPr lang="ar-LB" sz="1400" b="1" dirty="0">
              <a:solidFill>
                <a:schemeClr val="accent1"/>
              </a:solidFill>
              <a:ea typeface="+mn-lt"/>
            </a:endParaRPr>
          </a:p>
        </p:txBody>
      </p:sp>
      <p:cxnSp>
        <p:nvCxnSpPr>
          <p:cNvPr id="20" name="Straight Connector 19">
            <a:extLst>
              <a:ext uri="{FF2B5EF4-FFF2-40B4-BE49-F238E27FC236}">
                <a16:creationId xmlns:a16="http://schemas.microsoft.com/office/drawing/2014/main" id="{0CFA921C-A5BF-0FCB-C1C8-3AEDE808FDC9}"/>
              </a:ext>
            </a:extLst>
          </p:cNvPr>
          <p:cNvCxnSpPr>
            <a:cxnSpLocks/>
          </p:cNvCxnSpPr>
          <p:nvPr/>
        </p:nvCxnSpPr>
        <p:spPr>
          <a:xfrm>
            <a:off x="4952382" y="0"/>
            <a:ext cx="0" cy="6858000"/>
          </a:xfrm>
          <a:prstGeom prst="line">
            <a:avLst/>
          </a:prstGeom>
          <a:ln w="3175"/>
        </p:spPr>
        <p:style>
          <a:lnRef idx="1">
            <a:schemeClr val="dk1"/>
          </a:lnRef>
          <a:fillRef idx="0">
            <a:schemeClr val="dk1"/>
          </a:fillRef>
          <a:effectRef idx="0">
            <a:schemeClr val="dk1"/>
          </a:effectRef>
          <a:fontRef idx="minor">
            <a:schemeClr val="tx1"/>
          </a:fontRef>
        </p:style>
      </p:cxnSp>
      <p:sp>
        <p:nvSpPr>
          <p:cNvPr id="22" name="Slide Number Placeholder 56">
            <a:extLst>
              <a:ext uri="{FF2B5EF4-FFF2-40B4-BE49-F238E27FC236}">
                <a16:creationId xmlns:a16="http://schemas.microsoft.com/office/drawing/2014/main" id="{E32FBF1B-FA27-37A2-E230-89D00762A9EA}"/>
              </a:ext>
            </a:extLst>
          </p:cNvPr>
          <p:cNvSpPr txBox="1">
            <a:spLocks/>
          </p:cNvSpPr>
          <p:nvPr/>
        </p:nvSpPr>
        <p:spPr>
          <a:xfrm>
            <a:off x="158395" y="6339624"/>
            <a:ext cx="341639" cy="531635"/>
          </a:xfrm>
          <a:prstGeom prst="rect">
            <a:avLst/>
          </a:prstGeom>
          <a:solidFill>
            <a:srgbClr val="980000"/>
          </a:solidFill>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1"/>
            <a:r>
              <a:rPr lang="ar-LB" sz="900">
                <a:solidFill>
                  <a:schemeClr val="bg1"/>
                </a:solidFill>
                <a:ea typeface="+mn-lt"/>
              </a:rPr>
              <a:t>١٣ </a:t>
            </a:r>
            <a:endParaRPr lang="en-US"/>
          </a:p>
        </p:txBody>
      </p:sp>
      <p:sp>
        <p:nvSpPr>
          <p:cNvPr id="24" name="TextBox 23">
            <a:extLst>
              <a:ext uri="{FF2B5EF4-FFF2-40B4-BE49-F238E27FC236}">
                <a16:creationId xmlns:a16="http://schemas.microsoft.com/office/drawing/2014/main" id="{AD1607C9-6ED9-4C73-9BD5-618A4EB5BE57}"/>
              </a:ext>
            </a:extLst>
          </p:cNvPr>
          <p:cNvSpPr txBox="1"/>
          <p:nvPr/>
        </p:nvSpPr>
        <p:spPr>
          <a:xfrm>
            <a:off x="358748" y="6371615"/>
            <a:ext cx="4591373" cy="430887"/>
          </a:xfrm>
          <a:prstGeom prst="rect">
            <a:avLst/>
          </a:prstGeom>
          <a:noFill/>
        </p:spPr>
        <p:txBody>
          <a:bodyPr wrap="square" lIns="91440" tIns="45720" rIns="91440" bIns="45720" anchor="t">
            <a:spAutoFit/>
          </a:bodyPr>
          <a:lstStyle/>
          <a:p>
            <a:pPr algn="r" rtl="1"/>
            <a:r>
              <a:rPr lang="ar-LB" sz="1100" b="1" noProof="0" dirty="0">
                <a:latin typeface="Calibri" panose="020F0502020204030204" pitchFamily="34" charset="0"/>
                <a:ea typeface="Calibri" panose="020F0502020204030204" pitchFamily="34" charset="0"/>
              </a:rPr>
              <a:t>ملاحظة: </a:t>
            </a:r>
            <a:r>
              <a:rPr lang="ar-LB" sz="1100" noProof="0" dirty="0">
                <a:latin typeface="Calibri" panose="020F0502020204030204" pitchFamily="34" charset="0"/>
                <a:ea typeface="Calibri" panose="020F0502020204030204" pitchFamily="34" charset="0"/>
              </a:rPr>
              <a:t>هذه الأداة توفّر إرشادات أساسية فقط، وليست بديلاً عن التقييم الإنشائي من قبل الخبراء. (على الشركاء إدراج رقم الخط الساخن أو معلومات الاتصال).</a:t>
            </a:r>
            <a:endParaRPr lang="ar-LB" noProof="0" dirty="0">
              <a:latin typeface="Calibri" panose="020F0502020204030204" pitchFamily="34" charset="0"/>
              <a:ea typeface="Calibri" panose="020F0502020204030204" pitchFamily="34" charset="0"/>
            </a:endParaRPr>
          </a:p>
        </p:txBody>
      </p:sp>
      <p:sp>
        <p:nvSpPr>
          <p:cNvPr id="26" name="Slide Number Placeholder 56">
            <a:extLst>
              <a:ext uri="{FF2B5EF4-FFF2-40B4-BE49-F238E27FC236}">
                <a16:creationId xmlns:a16="http://schemas.microsoft.com/office/drawing/2014/main" id="{0C604518-6D74-CC1F-286B-1FC51ABE3F7A}"/>
              </a:ext>
            </a:extLst>
          </p:cNvPr>
          <p:cNvSpPr txBox="1">
            <a:spLocks/>
          </p:cNvSpPr>
          <p:nvPr/>
        </p:nvSpPr>
        <p:spPr>
          <a:xfrm>
            <a:off x="5065213" y="6334236"/>
            <a:ext cx="341639" cy="531635"/>
          </a:xfrm>
          <a:prstGeom prst="rect">
            <a:avLst/>
          </a:prstGeom>
          <a:solidFill>
            <a:srgbClr val="980000"/>
          </a:solidFill>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1"/>
            <a:r>
              <a:rPr lang="ar-LB" sz="900">
                <a:solidFill>
                  <a:schemeClr val="bg1"/>
                </a:solidFill>
                <a:ea typeface="+mn-lt"/>
              </a:rPr>
              <a:t>١٢ </a:t>
            </a:r>
            <a:endParaRPr lang="en-US"/>
          </a:p>
        </p:txBody>
      </p:sp>
      <p:sp>
        <p:nvSpPr>
          <p:cNvPr id="35" name="TextBox 34">
            <a:extLst>
              <a:ext uri="{FF2B5EF4-FFF2-40B4-BE49-F238E27FC236}">
                <a16:creationId xmlns:a16="http://schemas.microsoft.com/office/drawing/2014/main" id="{5B46A348-FF45-F8EF-867B-A2E62E62DE4B}"/>
              </a:ext>
            </a:extLst>
          </p:cNvPr>
          <p:cNvSpPr txBox="1"/>
          <p:nvPr/>
        </p:nvSpPr>
        <p:spPr>
          <a:xfrm>
            <a:off x="5265566" y="6383160"/>
            <a:ext cx="4591373" cy="430887"/>
          </a:xfrm>
          <a:prstGeom prst="rect">
            <a:avLst/>
          </a:prstGeom>
          <a:noFill/>
        </p:spPr>
        <p:txBody>
          <a:bodyPr wrap="square" lIns="91440" tIns="45720" rIns="91440" bIns="45720" anchor="t">
            <a:spAutoFit/>
          </a:bodyPr>
          <a:lstStyle/>
          <a:p>
            <a:pPr algn="r" rtl="1"/>
            <a:r>
              <a:rPr lang="ar-LB" sz="1100" b="1" noProof="0">
                <a:latin typeface="Calibri" panose="020F0502020204030204" pitchFamily="34" charset="0"/>
                <a:ea typeface="Calibri" panose="020F0502020204030204" pitchFamily="34" charset="0"/>
              </a:rPr>
              <a:t>ملاحظة: </a:t>
            </a:r>
            <a:r>
              <a:rPr lang="ar-LB" sz="1100" noProof="0">
                <a:latin typeface="Calibri" panose="020F0502020204030204" pitchFamily="34" charset="0"/>
                <a:ea typeface="Calibri" panose="020F0502020204030204" pitchFamily="34" charset="0"/>
              </a:rPr>
              <a:t>هذه الأداة توفّر إرشادات أساسية فقط، وليست بديلاً عن التقييم الإنشائي من قبل الخبراء. (على الشركاء إدراج رقم الخط الساخن أو معلومات الاتصال).</a:t>
            </a:r>
            <a:endParaRPr lang="ar-LB" noProof="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575435420"/>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A0154-7904-8A5F-8C18-9035DD7402F9}"/>
            </a:ext>
          </a:extLst>
        </p:cNvPr>
        <p:cNvGrpSpPr/>
        <p:nvPr/>
      </p:nvGrpSpPr>
      <p:grpSpPr>
        <a:xfrm>
          <a:off x="0" y="0"/>
          <a:ext cx="0" cy="0"/>
          <a:chOff x="0" y="0"/>
          <a:chExt cx="0" cy="0"/>
        </a:xfrm>
      </p:grpSpPr>
      <p:cxnSp>
        <p:nvCxnSpPr>
          <p:cNvPr id="80" name="Straight Connector 79">
            <a:extLst>
              <a:ext uri="{FF2B5EF4-FFF2-40B4-BE49-F238E27FC236}">
                <a16:creationId xmlns:a16="http://schemas.microsoft.com/office/drawing/2014/main" id="{A805FD60-AA10-54B5-4741-3441BFA7A8FA}"/>
              </a:ext>
            </a:extLst>
          </p:cNvPr>
          <p:cNvCxnSpPr>
            <a:cxnSpLocks/>
          </p:cNvCxnSpPr>
          <p:nvPr/>
        </p:nvCxnSpPr>
        <p:spPr>
          <a:xfrm>
            <a:off x="4952382" y="0"/>
            <a:ext cx="0" cy="6858000"/>
          </a:xfrm>
          <a:prstGeom prst="line">
            <a:avLst/>
          </a:prstGeom>
          <a:ln w="3175"/>
        </p:spPr>
        <p:style>
          <a:lnRef idx="1">
            <a:schemeClr val="dk1"/>
          </a:lnRef>
          <a:fillRef idx="0">
            <a:schemeClr val="dk1"/>
          </a:fillRef>
          <a:effectRef idx="0">
            <a:schemeClr val="dk1"/>
          </a:effectRef>
          <a:fontRef idx="minor">
            <a:schemeClr val="tx1"/>
          </a:fontRef>
        </p:style>
      </p:cxnSp>
      <p:cxnSp>
        <p:nvCxnSpPr>
          <p:cNvPr id="4" name="Straight Connector 3">
            <a:extLst>
              <a:ext uri="{FF2B5EF4-FFF2-40B4-BE49-F238E27FC236}">
                <a16:creationId xmlns:a16="http://schemas.microsoft.com/office/drawing/2014/main" id="{FD0DB6C1-A125-A29F-F238-B69C11570262}"/>
              </a:ext>
            </a:extLst>
          </p:cNvPr>
          <p:cNvCxnSpPr>
            <a:cxnSpLocks/>
          </p:cNvCxnSpPr>
          <p:nvPr/>
        </p:nvCxnSpPr>
        <p:spPr>
          <a:xfrm>
            <a:off x="13070" y="6336560"/>
            <a:ext cx="9900152" cy="0"/>
          </a:xfrm>
          <a:prstGeom prst="line">
            <a:avLst/>
          </a:prstGeom>
          <a:ln w="9525">
            <a:solidFill>
              <a:srgbClr val="C00000"/>
            </a:solidFill>
          </a:ln>
        </p:spPr>
        <p:style>
          <a:lnRef idx="2">
            <a:schemeClr val="accent1"/>
          </a:lnRef>
          <a:fillRef idx="0">
            <a:schemeClr val="accent1"/>
          </a:fillRef>
          <a:effectRef idx="1">
            <a:schemeClr val="accent1"/>
          </a:effectRef>
          <a:fontRef idx="minor">
            <a:schemeClr val="tx1"/>
          </a:fontRef>
        </p:style>
      </p:cxnSp>
      <p:grpSp>
        <p:nvGrpSpPr>
          <p:cNvPr id="36" name="Group 35">
            <a:extLst>
              <a:ext uri="{FF2B5EF4-FFF2-40B4-BE49-F238E27FC236}">
                <a16:creationId xmlns:a16="http://schemas.microsoft.com/office/drawing/2014/main" id="{CD86C4F0-A331-DDF7-10A8-877E8056A231}"/>
              </a:ext>
            </a:extLst>
          </p:cNvPr>
          <p:cNvGrpSpPr/>
          <p:nvPr/>
        </p:nvGrpSpPr>
        <p:grpSpPr>
          <a:xfrm>
            <a:off x="3242040" y="3315693"/>
            <a:ext cx="1614848" cy="1129543"/>
            <a:chOff x="10694597" y="2684655"/>
            <a:chExt cx="1614848" cy="1129543"/>
          </a:xfrm>
        </p:grpSpPr>
        <p:sp>
          <p:nvSpPr>
            <p:cNvPr id="8" name="Freeform 44">
              <a:extLst>
                <a:ext uri="{FF2B5EF4-FFF2-40B4-BE49-F238E27FC236}">
                  <a16:creationId xmlns:a16="http://schemas.microsoft.com/office/drawing/2014/main" id="{FDFBD316-9CE1-34B3-EF9F-09E9E575900F}"/>
                </a:ext>
              </a:extLst>
            </p:cNvPr>
            <p:cNvSpPr/>
            <p:nvPr/>
          </p:nvSpPr>
          <p:spPr>
            <a:xfrm>
              <a:off x="11141936" y="2684655"/>
              <a:ext cx="1167509" cy="1129543"/>
            </a:xfrm>
            <a:custGeom>
              <a:avLst/>
              <a:gdLst/>
              <a:ahLst/>
              <a:cxnLst/>
              <a:rect l="l" t="t" r="r" b="b"/>
              <a:pathLst>
                <a:path w="1408032" h="1414550">
                  <a:moveTo>
                    <a:pt x="0" y="0"/>
                  </a:moveTo>
                  <a:lnTo>
                    <a:pt x="1408031" y="0"/>
                  </a:lnTo>
                  <a:lnTo>
                    <a:pt x="1408031" y="1414551"/>
                  </a:lnTo>
                  <a:lnTo>
                    <a:pt x="0" y="1414551"/>
                  </a:lnTo>
                  <a:lnTo>
                    <a:pt x="0" y="0"/>
                  </a:lnTo>
                  <a:close/>
                </a:path>
              </a:pathLst>
            </a:custGeom>
            <a:blipFill>
              <a:blip r:embed="rId3"/>
              <a:stretch>
                <a:fillRect/>
              </a:stretch>
            </a:blipFill>
          </p:spPr>
          <p:txBody>
            <a:bodyPr/>
            <a:lstStyle/>
            <a:p>
              <a:endParaRPr lang="ar-LB" sz="1400" noProof="0"/>
            </a:p>
          </p:txBody>
        </p:sp>
        <p:sp>
          <p:nvSpPr>
            <p:cNvPr id="9" name="Freeform 45">
              <a:extLst>
                <a:ext uri="{FF2B5EF4-FFF2-40B4-BE49-F238E27FC236}">
                  <a16:creationId xmlns:a16="http://schemas.microsoft.com/office/drawing/2014/main" id="{6F52AE73-84FD-47DD-9990-3BAC3393EEFD}"/>
                </a:ext>
              </a:extLst>
            </p:cNvPr>
            <p:cNvSpPr/>
            <p:nvPr/>
          </p:nvSpPr>
          <p:spPr>
            <a:xfrm flipH="1">
              <a:off x="10694597" y="2900924"/>
              <a:ext cx="564375" cy="888814"/>
            </a:xfrm>
            <a:custGeom>
              <a:avLst/>
              <a:gdLst/>
              <a:ahLst/>
              <a:cxnLst/>
              <a:rect l="l" t="t" r="r" b="b"/>
              <a:pathLst>
                <a:path w="689090" h="1111476">
                  <a:moveTo>
                    <a:pt x="689089" y="0"/>
                  </a:moveTo>
                  <a:lnTo>
                    <a:pt x="0" y="0"/>
                  </a:lnTo>
                  <a:lnTo>
                    <a:pt x="0" y="1111477"/>
                  </a:lnTo>
                  <a:lnTo>
                    <a:pt x="689089" y="1111477"/>
                  </a:lnTo>
                  <a:lnTo>
                    <a:pt x="689089" y="0"/>
                  </a:lnTo>
                  <a:close/>
                </a:path>
              </a:pathLst>
            </a:custGeom>
            <a:blipFill>
              <a:blip r:embed="rId4"/>
              <a:stretch>
                <a:fillRect l="-36698"/>
              </a:stretch>
            </a:blipFill>
          </p:spPr>
          <p:txBody>
            <a:bodyPr/>
            <a:lstStyle/>
            <a:p>
              <a:endParaRPr lang="ar-LB" sz="1400" noProof="0"/>
            </a:p>
          </p:txBody>
        </p:sp>
        <p:sp>
          <p:nvSpPr>
            <p:cNvPr id="10" name="Freeform 51">
              <a:extLst>
                <a:ext uri="{FF2B5EF4-FFF2-40B4-BE49-F238E27FC236}">
                  <a16:creationId xmlns:a16="http://schemas.microsoft.com/office/drawing/2014/main" id="{A39C0D56-4663-9E98-7B10-9907B3EC996C}"/>
                </a:ext>
              </a:extLst>
            </p:cNvPr>
            <p:cNvSpPr/>
            <p:nvPr/>
          </p:nvSpPr>
          <p:spPr>
            <a:xfrm>
              <a:off x="11053131" y="2684655"/>
              <a:ext cx="731767" cy="722029"/>
            </a:xfrm>
            <a:custGeom>
              <a:avLst/>
              <a:gdLst/>
              <a:ahLst/>
              <a:cxnLst/>
              <a:rect l="l" t="t" r="r" b="b"/>
              <a:pathLst>
                <a:path w="883207" h="900158">
                  <a:moveTo>
                    <a:pt x="0" y="0"/>
                  </a:moveTo>
                  <a:lnTo>
                    <a:pt x="883207" y="0"/>
                  </a:lnTo>
                  <a:lnTo>
                    <a:pt x="883207" y="900159"/>
                  </a:lnTo>
                  <a:lnTo>
                    <a:pt x="0" y="900159"/>
                  </a:lnTo>
                  <a:lnTo>
                    <a:pt x="0" y="0"/>
                  </a:lnTo>
                  <a:close/>
                </a:path>
              </a:pathLst>
            </a:custGeom>
            <a:blipFill>
              <a:blip r:embed="rId5"/>
              <a:stretch>
                <a:fillRect l="-1131" r="-829"/>
              </a:stretch>
            </a:blipFill>
          </p:spPr>
          <p:txBody>
            <a:bodyPr/>
            <a:lstStyle/>
            <a:p>
              <a:endParaRPr lang="ar-LB" sz="1400" noProof="0"/>
            </a:p>
          </p:txBody>
        </p:sp>
      </p:grpSp>
      <p:pic>
        <p:nvPicPr>
          <p:cNvPr id="12" name="Picture 11">
            <a:extLst>
              <a:ext uri="{FF2B5EF4-FFF2-40B4-BE49-F238E27FC236}">
                <a16:creationId xmlns:a16="http://schemas.microsoft.com/office/drawing/2014/main" id="{856BC5F3-0841-6AB4-0517-A16EA38D55CF}"/>
              </a:ext>
            </a:extLst>
          </p:cNvPr>
          <p:cNvPicPr>
            <a:picLocks noChangeAspect="1"/>
          </p:cNvPicPr>
          <p:nvPr/>
        </p:nvPicPr>
        <p:blipFill>
          <a:blip r:embed="rId6"/>
          <a:stretch>
            <a:fillRect/>
          </a:stretch>
        </p:blipFill>
        <p:spPr>
          <a:xfrm>
            <a:off x="389652" y="2990629"/>
            <a:ext cx="757964" cy="1338332"/>
          </a:xfrm>
          <a:prstGeom prst="rect">
            <a:avLst/>
          </a:prstGeom>
        </p:spPr>
      </p:pic>
      <p:pic>
        <p:nvPicPr>
          <p:cNvPr id="16" name="Graphic 15" descr="No sign with solid fill">
            <a:extLst>
              <a:ext uri="{FF2B5EF4-FFF2-40B4-BE49-F238E27FC236}">
                <a16:creationId xmlns:a16="http://schemas.microsoft.com/office/drawing/2014/main" id="{D1739CE7-3C1F-712D-9242-7057C32177E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9118" y="3036950"/>
            <a:ext cx="513371" cy="512780"/>
          </a:xfrm>
          <a:prstGeom prst="rect">
            <a:avLst/>
          </a:prstGeom>
        </p:spPr>
      </p:pic>
      <p:grpSp>
        <p:nvGrpSpPr>
          <p:cNvPr id="23" name="Group 22">
            <a:extLst>
              <a:ext uri="{FF2B5EF4-FFF2-40B4-BE49-F238E27FC236}">
                <a16:creationId xmlns:a16="http://schemas.microsoft.com/office/drawing/2014/main" id="{7F0263B4-6C1B-4305-A7DA-3B0BB697F8FC}"/>
              </a:ext>
            </a:extLst>
          </p:cNvPr>
          <p:cNvGrpSpPr/>
          <p:nvPr/>
        </p:nvGrpSpPr>
        <p:grpSpPr>
          <a:xfrm>
            <a:off x="-94860" y="289885"/>
            <a:ext cx="2344472" cy="1892517"/>
            <a:chOff x="5372186" y="1472764"/>
            <a:chExt cx="2778090" cy="2242544"/>
          </a:xfrm>
        </p:grpSpPr>
        <p:sp>
          <p:nvSpPr>
            <p:cNvPr id="20" name="Rectangle 19">
              <a:extLst>
                <a:ext uri="{FF2B5EF4-FFF2-40B4-BE49-F238E27FC236}">
                  <a16:creationId xmlns:a16="http://schemas.microsoft.com/office/drawing/2014/main" id="{77DD3893-D428-4096-3553-3A0617C66FDC}"/>
                </a:ext>
              </a:extLst>
            </p:cNvPr>
            <p:cNvSpPr/>
            <p:nvPr/>
          </p:nvSpPr>
          <p:spPr>
            <a:xfrm>
              <a:off x="6979126" y="1592729"/>
              <a:ext cx="1171150" cy="1745787"/>
            </a:xfrm>
            <a:prstGeom prst="rect">
              <a:avLst/>
            </a:prstGeom>
            <a:solidFill>
              <a:srgbClr val="FFE9CE"/>
            </a:solidFill>
            <a:ln w="28575">
              <a:solidFill>
                <a:srgbClr val="B4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LB" sz="1400" noProof="0"/>
            </a:p>
          </p:txBody>
        </p:sp>
        <p:pic>
          <p:nvPicPr>
            <p:cNvPr id="3" name="Picture 2" descr="A drawing of a cooking pot on a stove&#10;&#10;AI-generated content may be incorrect.">
              <a:extLst>
                <a:ext uri="{FF2B5EF4-FFF2-40B4-BE49-F238E27FC236}">
                  <a16:creationId xmlns:a16="http://schemas.microsoft.com/office/drawing/2014/main" id="{D0413EB8-3A57-6EB3-6D47-C1A6D062B361}"/>
                </a:ext>
              </a:extLst>
            </p:cNvPr>
            <p:cNvPicPr>
              <a:picLocks noChangeAspect="1"/>
            </p:cNvPicPr>
            <p:nvPr/>
          </p:nvPicPr>
          <p:blipFill>
            <a:blip r:embed="rId9"/>
            <a:srcRect l="8274" t="767" r="7801" b="-157"/>
            <a:stretch>
              <a:fillRect/>
            </a:stretch>
          </p:blipFill>
          <p:spPr>
            <a:xfrm>
              <a:off x="5372186" y="1472764"/>
              <a:ext cx="2720366" cy="2242544"/>
            </a:xfrm>
            <a:prstGeom prst="rect">
              <a:avLst/>
            </a:prstGeom>
          </p:spPr>
        </p:pic>
      </p:grpSp>
      <p:pic>
        <p:nvPicPr>
          <p:cNvPr id="27" name="Picture 26" descr="A candle and a candle holder&#10;&#10;AI-generated content may be incorrect.">
            <a:extLst>
              <a:ext uri="{FF2B5EF4-FFF2-40B4-BE49-F238E27FC236}">
                <a16:creationId xmlns:a16="http://schemas.microsoft.com/office/drawing/2014/main" id="{7760228B-2DC3-8C82-DB1B-E4434441538E}"/>
              </a:ext>
            </a:extLst>
          </p:cNvPr>
          <p:cNvPicPr>
            <a:picLocks noChangeAspect="1"/>
          </p:cNvPicPr>
          <p:nvPr/>
        </p:nvPicPr>
        <p:blipFill>
          <a:blip r:embed="rId10"/>
          <a:srcRect t="20640" b="9899"/>
          <a:stretch>
            <a:fillRect/>
          </a:stretch>
        </p:blipFill>
        <p:spPr>
          <a:xfrm>
            <a:off x="1536938" y="3432880"/>
            <a:ext cx="1398601" cy="890544"/>
          </a:xfrm>
          <a:prstGeom prst="rect">
            <a:avLst/>
          </a:prstGeom>
        </p:spPr>
      </p:pic>
      <p:sp>
        <p:nvSpPr>
          <p:cNvPr id="37" name="TextBox 36">
            <a:extLst>
              <a:ext uri="{FF2B5EF4-FFF2-40B4-BE49-F238E27FC236}">
                <a16:creationId xmlns:a16="http://schemas.microsoft.com/office/drawing/2014/main" id="{136A5CB1-0A9E-AB0A-7398-7DF25C1741D9}"/>
              </a:ext>
            </a:extLst>
          </p:cNvPr>
          <p:cNvSpPr txBox="1"/>
          <p:nvPr/>
        </p:nvSpPr>
        <p:spPr>
          <a:xfrm>
            <a:off x="75263" y="2738468"/>
            <a:ext cx="4697137" cy="338554"/>
          </a:xfrm>
          <a:prstGeom prst="rect">
            <a:avLst/>
          </a:prstGeom>
          <a:noFill/>
        </p:spPr>
        <p:txBody>
          <a:bodyPr wrap="square" lIns="91440" tIns="45720" rIns="91440" bIns="45720" anchor="t">
            <a:spAutoFit/>
          </a:bodyPr>
          <a:lstStyle/>
          <a:p>
            <a:pPr algn="r"/>
            <a:r>
              <a:rPr lang="ar-LB" sz="1600" b="1" noProof="0" dirty="0">
                <a:solidFill>
                  <a:schemeClr val="accent1"/>
                </a:solidFill>
                <a:ea typeface="+mn-lt"/>
              </a:rPr>
              <a:t>تذكّر</a:t>
            </a:r>
          </a:p>
        </p:txBody>
      </p:sp>
      <p:sp>
        <p:nvSpPr>
          <p:cNvPr id="14" name="Google Shape;71;g33a6f523f4b_13_6">
            <a:extLst>
              <a:ext uri="{FF2B5EF4-FFF2-40B4-BE49-F238E27FC236}">
                <a16:creationId xmlns:a16="http://schemas.microsoft.com/office/drawing/2014/main" id="{13FE4780-6A13-2C38-534D-F8643A365F83}"/>
              </a:ext>
            </a:extLst>
          </p:cNvPr>
          <p:cNvSpPr txBox="1">
            <a:spLocks/>
          </p:cNvSpPr>
          <p:nvPr/>
        </p:nvSpPr>
        <p:spPr>
          <a:xfrm>
            <a:off x="5269491" y="289078"/>
            <a:ext cx="4331149" cy="464721"/>
          </a:xfrm>
          <a:prstGeom prst="rect">
            <a:avLst/>
          </a:prstGeom>
          <a:noFill/>
          <a:ln>
            <a:noFill/>
          </a:ln>
        </p:spPr>
        <p:txBody>
          <a:bodyPr spcFirstLastPara="1" vert="horz" wrap="square" lIns="100075" tIns="50025" rIns="100075" bIns="50025"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ar-LB" sz="2200" b="1" noProof="0" dirty="0">
                <a:solidFill>
                  <a:srgbClr val="980000"/>
                </a:solidFill>
                <a:ea typeface="+mj-lt"/>
                <a:cs typeface="+mn-cs"/>
                <a:sym typeface="Play"/>
              </a:rPr>
              <a:t>الطهي والإضاءة – الوقاية من الحرائق والمخاطر الصحية</a:t>
            </a:r>
            <a:endParaRPr lang="ar-LB" sz="2200" b="1" noProof="0" dirty="0">
              <a:cs typeface="+mn-cs"/>
            </a:endParaRPr>
          </a:p>
        </p:txBody>
      </p:sp>
      <p:pic>
        <p:nvPicPr>
          <p:cNvPr id="25" name="Picture 24">
            <a:extLst>
              <a:ext uri="{FF2B5EF4-FFF2-40B4-BE49-F238E27FC236}">
                <a16:creationId xmlns:a16="http://schemas.microsoft.com/office/drawing/2014/main" id="{EA54A2C0-7234-7C1F-9DF5-D40A0446C125}"/>
              </a:ext>
            </a:extLst>
          </p:cNvPr>
          <p:cNvPicPr>
            <a:picLocks noChangeAspect="1"/>
          </p:cNvPicPr>
          <p:nvPr/>
        </p:nvPicPr>
        <p:blipFill>
          <a:blip r:embed="rId11"/>
          <a:stretch>
            <a:fillRect/>
          </a:stretch>
        </p:blipFill>
        <p:spPr>
          <a:xfrm>
            <a:off x="5934904" y="1553170"/>
            <a:ext cx="1853712" cy="1515306"/>
          </a:xfrm>
          <a:prstGeom prst="rect">
            <a:avLst/>
          </a:prstGeom>
        </p:spPr>
      </p:pic>
      <p:pic>
        <p:nvPicPr>
          <p:cNvPr id="26" name="Picture 25">
            <a:extLst>
              <a:ext uri="{FF2B5EF4-FFF2-40B4-BE49-F238E27FC236}">
                <a16:creationId xmlns:a16="http://schemas.microsoft.com/office/drawing/2014/main" id="{7620F2B2-32E8-122E-36F7-E773D9301122}"/>
              </a:ext>
            </a:extLst>
          </p:cNvPr>
          <p:cNvPicPr>
            <a:picLocks noChangeAspect="1"/>
          </p:cNvPicPr>
          <p:nvPr/>
        </p:nvPicPr>
        <p:blipFill>
          <a:blip r:embed="rId12"/>
          <a:stretch>
            <a:fillRect/>
          </a:stretch>
        </p:blipFill>
        <p:spPr>
          <a:xfrm>
            <a:off x="7892196" y="1726155"/>
            <a:ext cx="1205946" cy="1229424"/>
          </a:xfrm>
          <a:prstGeom prst="rect">
            <a:avLst/>
          </a:prstGeom>
        </p:spPr>
      </p:pic>
      <p:sp>
        <p:nvSpPr>
          <p:cNvPr id="29" name="TextBox 28">
            <a:extLst>
              <a:ext uri="{FF2B5EF4-FFF2-40B4-BE49-F238E27FC236}">
                <a16:creationId xmlns:a16="http://schemas.microsoft.com/office/drawing/2014/main" id="{0AEA6608-766F-CF96-C2C3-D6E4FEEE3278}"/>
              </a:ext>
            </a:extLst>
          </p:cNvPr>
          <p:cNvSpPr txBox="1"/>
          <p:nvPr/>
        </p:nvSpPr>
        <p:spPr>
          <a:xfrm>
            <a:off x="5194558" y="888524"/>
            <a:ext cx="4697137" cy="523220"/>
          </a:xfrm>
          <a:prstGeom prst="rect">
            <a:avLst/>
          </a:prstGeom>
          <a:noFill/>
        </p:spPr>
        <p:txBody>
          <a:bodyPr wrap="square" lIns="91440" tIns="45720" rIns="91440" bIns="45720" anchor="t">
            <a:spAutoFit/>
          </a:bodyPr>
          <a:lstStyle/>
          <a:p>
            <a:pPr algn="r"/>
            <a:r>
              <a:rPr lang="ar-LB" sz="1400" noProof="0" dirty="0">
                <a:solidFill>
                  <a:schemeClr val="accent1"/>
                </a:solidFill>
                <a:ea typeface="+mn-lt"/>
              </a:rPr>
              <a:t>من الأفضل الطهي في </a:t>
            </a:r>
            <a:r>
              <a:rPr lang="ar-LB" sz="1400" b="1" noProof="0" dirty="0">
                <a:solidFill>
                  <a:schemeClr val="accent1"/>
                </a:solidFill>
                <a:ea typeface="+mn-lt"/>
              </a:rPr>
              <a:t>المناطق الخارجية</a:t>
            </a:r>
            <a:r>
              <a:rPr lang="ar-LB" sz="1400" noProof="0" dirty="0">
                <a:solidFill>
                  <a:schemeClr val="accent1"/>
                </a:solidFill>
                <a:ea typeface="+mn-lt"/>
              </a:rPr>
              <a:t> بعيداً عن أي مواد قابلة للاشتعال لتقليل خطر الحريق</a:t>
            </a:r>
          </a:p>
        </p:txBody>
      </p:sp>
      <p:sp>
        <p:nvSpPr>
          <p:cNvPr id="30" name="TextBox 29">
            <a:extLst>
              <a:ext uri="{FF2B5EF4-FFF2-40B4-BE49-F238E27FC236}">
                <a16:creationId xmlns:a16="http://schemas.microsoft.com/office/drawing/2014/main" id="{3E659E13-A031-FBDE-F18C-4CDB299DB102}"/>
              </a:ext>
            </a:extLst>
          </p:cNvPr>
          <p:cNvSpPr txBox="1"/>
          <p:nvPr/>
        </p:nvSpPr>
        <p:spPr>
          <a:xfrm>
            <a:off x="5126734" y="3191499"/>
            <a:ext cx="4697137" cy="523220"/>
          </a:xfrm>
          <a:prstGeom prst="rect">
            <a:avLst/>
          </a:prstGeom>
          <a:noFill/>
        </p:spPr>
        <p:txBody>
          <a:bodyPr wrap="square" lIns="91440" tIns="45720" rIns="91440" bIns="45720" anchor="t">
            <a:spAutoFit/>
          </a:bodyPr>
          <a:lstStyle/>
          <a:p>
            <a:pPr algn="r"/>
            <a:r>
              <a:rPr lang="ar-LB" sz="1400" b="1" noProof="0" dirty="0">
                <a:solidFill>
                  <a:schemeClr val="accent1"/>
                </a:solidFill>
                <a:ea typeface="+mn-lt"/>
              </a:rPr>
              <a:t>إذا لم يكن ذلك ممكناً واضطررت للطهي داخل نفس المكان الذي تسكن فيه، تأكّد من:</a:t>
            </a:r>
          </a:p>
        </p:txBody>
      </p:sp>
      <p:grpSp>
        <p:nvGrpSpPr>
          <p:cNvPr id="35" name="Group 34">
            <a:extLst>
              <a:ext uri="{FF2B5EF4-FFF2-40B4-BE49-F238E27FC236}">
                <a16:creationId xmlns:a16="http://schemas.microsoft.com/office/drawing/2014/main" id="{88542610-27EE-10AC-7B21-BAF90D433B4E}"/>
              </a:ext>
            </a:extLst>
          </p:cNvPr>
          <p:cNvGrpSpPr/>
          <p:nvPr/>
        </p:nvGrpSpPr>
        <p:grpSpPr>
          <a:xfrm>
            <a:off x="5548809" y="3614220"/>
            <a:ext cx="1172457" cy="1655011"/>
            <a:chOff x="2137902" y="4450729"/>
            <a:chExt cx="1172457" cy="1655011"/>
          </a:xfrm>
        </p:grpSpPr>
        <p:pic>
          <p:nvPicPr>
            <p:cNvPr id="39" name="Picture 38" descr="A comparison of cooking pot and pot on fire&#10;&#10;AI-generated content may be incorrect.">
              <a:extLst>
                <a:ext uri="{FF2B5EF4-FFF2-40B4-BE49-F238E27FC236}">
                  <a16:creationId xmlns:a16="http://schemas.microsoft.com/office/drawing/2014/main" id="{D6242144-6D5E-C0CA-739C-379C6DD0CD2C}"/>
                </a:ext>
              </a:extLst>
            </p:cNvPr>
            <p:cNvPicPr>
              <a:picLocks noChangeAspect="1"/>
            </p:cNvPicPr>
            <p:nvPr/>
          </p:nvPicPr>
          <p:blipFill>
            <a:blip r:embed="rId13"/>
            <a:srcRect r="52996"/>
            <a:stretch>
              <a:fillRect/>
            </a:stretch>
          </p:blipFill>
          <p:spPr>
            <a:xfrm>
              <a:off x="2137902" y="4450729"/>
              <a:ext cx="1172457" cy="1653156"/>
            </a:xfrm>
            <a:prstGeom prst="rect">
              <a:avLst/>
            </a:prstGeom>
          </p:spPr>
        </p:pic>
        <p:sp>
          <p:nvSpPr>
            <p:cNvPr id="40" name="Rectangle: Rounded Corners 39">
              <a:extLst>
                <a:ext uri="{FF2B5EF4-FFF2-40B4-BE49-F238E27FC236}">
                  <a16:creationId xmlns:a16="http://schemas.microsoft.com/office/drawing/2014/main" id="{2BFEEEE2-A60E-2C8A-9140-F7DA70A3BC41}"/>
                </a:ext>
              </a:extLst>
            </p:cNvPr>
            <p:cNvSpPr/>
            <p:nvPr/>
          </p:nvSpPr>
          <p:spPr>
            <a:xfrm>
              <a:off x="2836101" y="5969174"/>
              <a:ext cx="249250" cy="136566"/>
            </a:xfrm>
            <a:prstGeom prst="roundRect">
              <a:avLst/>
            </a:prstGeom>
            <a:solidFill>
              <a:schemeClr val="accent2">
                <a:lumMod val="75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LB" sz="1400" noProof="0"/>
            </a:p>
          </p:txBody>
        </p:sp>
        <p:sp>
          <p:nvSpPr>
            <p:cNvPr id="41" name="Rectangle: Rounded Corners 40">
              <a:extLst>
                <a:ext uri="{FF2B5EF4-FFF2-40B4-BE49-F238E27FC236}">
                  <a16:creationId xmlns:a16="http://schemas.microsoft.com/office/drawing/2014/main" id="{1800183A-D913-FBCC-5016-7479AC0CC31B}"/>
                </a:ext>
              </a:extLst>
            </p:cNvPr>
            <p:cNvSpPr/>
            <p:nvPr/>
          </p:nvSpPr>
          <p:spPr>
            <a:xfrm>
              <a:off x="2402247" y="5969173"/>
              <a:ext cx="249250" cy="136566"/>
            </a:xfrm>
            <a:prstGeom prst="roundRect">
              <a:avLst/>
            </a:prstGeom>
            <a:solidFill>
              <a:schemeClr val="accent2">
                <a:lumMod val="75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ar-LB" sz="1400" noProof="0"/>
            </a:p>
          </p:txBody>
        </p:sp>
      </p:grpSp>
      <p:pic>
        <p:nvPicPr>
          <p:cNvPr id="42" name="Picture 41" descr="A comparison of cooking pot and pot on fire&#10;&#10;AI-generated content may be incorrect.">
            <a:extLst>
              <a:ext uri="{FF2B5EF4-FFF2-40B4-BE49-F238E27FC236}">
                <a16:creationId xmlns:a16="http://schemas.microsoft.com/office/drawing/2014/main" id="{6E4D24C0-CE88-CF14-27B7-806754CC0ACE}"/>
              </a:ext>
            </a:extLst>
          </p:cNvPr>
          <p:cNvPicPr>
            <a:picLocks noChangeAspect="1"/>
          </p:cNvPicPr>
          <p:nvPr/>
        </p:nvPicPr>
        <p:blipFill>
          <a:blip r:embed="rId13"/>
          <a:srcRect l="47589" t="1802" r="5407" b="-1802"/>
          <a:stretch>
            <a:fillRect/>
          </a:stretch>
        </p:blipFill>
        <p:spPr>
          <a:xfrm>
            <a:off x="8210912" y="3788857"/>
            <a:ext cx="1172457" cy="1653156"/>
          </a:xfrm>
          <a:prstGeom prst="rect">
            <a:avLst/>
          </a:prstGeom>
        </p:spPr>
      </p:pic>
      <p:sp>
        <p:nvSpPr>
          <p:cNvPr id="5" name="TextBox 4">
            <a:extLst>
              <a:ext uri="{FF2B5EF4-FFF2-40B4-BE49-F238E27FC236}">
                <a16:creationId xmlns:a16="http://schemas.microsoft.com/office/drawing/2014/main" id="{1A4518CA-7948-1BD6-6546-DD19CC6FE262}"/>
              </a:ext>
            </a:extLst>
          </p:cNvPr>
          <p:cNvSpPr txBox="1"/>
          <p:nvPr/>
        </p:nvSpPr>
        <p:spPr>
          <a:xfrm>
            <a:off x="2401478" y="289479"/>
            <a:ext cx="2354086" cy="2031325"/>
          </a:xfrm>
          <a:prstGeom prst="rect">
            <a:avLst/>
          </a:prstGeom>
          <a:noFill/>
        </p:spPr>
        <p:txBody>
          <a:bodyPr wrap="square" lIns="91440" tIns="45720" rIns="91440" bIns="45720" anchor="t">
            <a:spAutoFit/>
          </a:bodyPr>
          <a:lstStyle/>
          <a:p>
            <a:pPr marL="285750" indent="-285750" algn="r" rtl="1">
              <a:buFont typeface="Wingdings" panose="05000000000000000000" pitchFamily="2" charset="2"/>
              <a:buChar char="q"/>
            </a:pPr>
            <a:r>
              <a:rPr lang="ar-LB" sz="1400" dirty="0">
                <a:solidFill>
                  <a:srgbClr val="000000"/>
                </a:solidFill>
                <a:ea typeface="+mn-lt"/>
              </a:rPr>
              <a:t>لا تترك الموقد دون مراقبة.</a:t>
            </a:r>
            <a:endParaRPr lang="en-US" sz="1400" dirty="0"/>
          </a:p>
          <a:p>
            <a:pPr marL="285750" indent="-285750" algn="r" rtl="1">
              <a:buFont typeface="Wingdings" panose="05000000000000000000" pitchFamily="2" charset="2"/>
              <a:buChar char="q"/>
            </a:pPr>
            <a:endParaRPr lang="ar-LB" sz="1400" dirty="0">
              <a:solidFill>
                <a:srgbClr val="000000"/>
              </a:solidFill>
              <a:latin typeface="Calibri"/>
              <a:ea typeface="Calibri"/>
            </a:endParaRPr>
          </a:p>
          <a:p>
            <a:pPr marL="285750" indent="-285750" algn="r" rtl="1">
              <a:buFont typeface="Wingdings" panose="05000000000000000000" pitchFamily="2" charset="2"/>
              <a:buChar char="q"/>
            </a:pPr>
            <a:r>
              <a:rPr lang="ar-LB" sz="1400" dirty="0">
                <a:solidFill>
                  <a:srgbClr val="000000"/>
                </a:solidFill>
                <a:ea typeface="+mn-lt"/>
              </a:rPr>
              <a:t>استخدم حاجزاً معدنياً أو طينياً حول الموقد إن توفر</a:t>
            </a:r>
            <a:endParaRPr lang="en-US" sz="1400" dirty="0">
              <a:solidFill>
                <a:srgbClr val="000000"/>
              </a:solidFill>
              <a:ea typeface="+mn-lt"/>
            </a:endParaRPr>
          </a:p>
          <a:p>
            <a:pPr marL="285750" indent="-285750" algn="r" rtl="1">
              <a:buFont typeface="Wingdings" panose="05000000000000000000" pitchFamily="2" charset="2"/>
              <a:buChar char="q"/>
            </a:pPr>
            <a:endParaRPr lang="ar-LB" sz="1400" dirty="0">
              <a:solidFill>
                <a:srgbClr val="000000"/>
              </a:solidFill>
              <a:ea typeface="+mn-lt"/>
            </a:endParaRPr>
          </a:p>
          <a:p>
            <a:pPr marL="285750" indent="-285750" algn="r" rtl="1">
              <a:buFont typeface="Wingdings" panose="05000000000000000000" pitchFamily="2" charset="2"/>
              <a:buChar char="q"/>
            </a:pPr>
            <a:r>
              <a:rPr lang="ar-LB" sz="1400" dirty="0">
                <a:solidFill>
                  <a:srgbClr val="000000"/>
                </a:solidFill>
                <a:ea typeface="+mn-lt"/>
              </a:rPr>
              <a:t>أبقِ مسافة بين الجدران والموقد</a:t>
            </a:r>
          </a:p>
          <a:p>
            <a:pPr marL="285750" indent="-285750" algn="r" rtl="1">
              <a:buFont typeface="Wingdings" panose="05000000000000000000" pitchFamily="2" charset="2"/>
              <a:buChar char="q"/>
            </a:pPr>
            <a:endParaRPr lang="ar-LB" sz="1400" dirty="0">
              <a:solidFill>
                <a:srgbClr val="000000"/>
              </a:solidFill>
              <a:latin typeface="Calibri"/>
              <a:ea typeface="Calibri"/>
            </a:endParaRPr>
          </a:p>
          <a:p>
            <a:pPr marL="285750" indent="-285750" algn="r" rtl="1">
              <a:buFont typeface="Wingdings" panose="05000000000000000000" pitchFamily="2" charset="2"/>
              <a:buChar char="q"/>
            </a:pPr>
            <a:r>
              <a:rPr lang="ar-LB" sz="1400" dirty="0">
                <a:solidFill>
                  <a:srgbClr val="000000"/>
                </a:solidFill>
                <a:ea typeface="+mn-lt"/>
              </a:rPr>
              <a:t>تأكّد من وجود تهوية أثناء الطهي</a:t>
            </a:r>
          </a:p>
          <a:p>
            <a:pPr algn="r" rtl="1"/>
            <a:endParaRPr lang="ar-LB" sz="1400" b="1" dirty="0">
              <a:solidFill>
                <a:srgbClr val="000000"/>
              </a:solidFill>
              <a:ea typeface="+mn-lt"/>
            </a:endParaRPr>
          </a:p>
        </p:txBody>
      </p:sp>
      <p:sp>
        <p:nvSpPr>
          <p:cNvPr id="7" name="TextBox 6">
            <a:extLst>
              <a:ext uri="{FF2B5EF4-FFF2-40B4-BE49-F238E27FC236}">
                <a16:creationId xmlns:a16="http://schemas.microsoft.com/office/drawing/2014/main" id="{965CAE87-DE83-549A-FC0D-8F64AAF99208}"/>
              </a:ext>
            </a:extLst>
          </p:cNvPr>
          <p:cNvSpPr txBox="1"/>
          <p:nvPr/>
        </p:nvSpPr>
        <p:spPr>
          <a:xfrm>
            <a:off x="17708" y="4738800"/>
            <a:ext cx="1607127"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r" rtl="1">
              <a:buFont typeface="Wingdings,Sans-Serif" panose="05000000000000000000" pitchFamily="2" charset="2"/>
              <a:buChar char="ü"/>
            </a:pPr>
            <a:r>
              <a:rPr lang="ar-LB" sz="1400"/>
              <a:t>كن على وعي بمخاطر الحريق والمخاطر الصحية مثل مصابيح وزيوت الكيروسين والشموع.</a:t>
            </a:r>
          </a:p>
          <a:p>
            <a:pPr marL="285750" indent="-285750" algn="r" rtl="1">
              <a:buFont typeface="Wingdings" panose="05000000000000000000" pitchFamily="2" charset="2"/>
              <a:buChar char="ü"/>
            </a:pPr>
            <a:endParaRPr lang="ar-LB" sz="1400" noProof="0"/>
          </a:p>
        </p:txBody>
      </p:sp>
      <p:sp>
        <p:nvSpPr>
          <p:cNvPr id="11" name="TextBox 10">
            <a:extLst>
              <a:ext uri="{FF2B5EF4-FFF2-40B4-BE49-F238E27FC236}">
                <a16:creationId xmlns:a16="http://schemas.microsoft.com/office/drawing/2014/main" id="{A6328BE9-ED66-3380-9059-342EC45FF21B}"/>
              </a:ext>
            </a:extLst>
          </p:cNvPr>
          <p:cNvSpPr txBox="1"/>
          <p:nvPr/>
        </p:nvSpPr>
        <p:spPr>
          <a:xfrm>
            <a:off x="1598702" y="4727541"/>
            <a:ext cx="1607127"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r" rtl="1">
              <a:buFont typeface="Wingdings,Sans-Serif" panose="05000000000000000000" pitchFamily="2" charset="2"/>
              <a:buChar char="ü"/>
            </a:pPr>
            <a:r>
              <a:rPr lang="ar-LB" sz="1400" dirty="0"/>
              <a:t>إذا استُخدمت الشموع، حاول وضعها في حوامل غير قابلة للاشتعال</a:t>
            </a:r>
            <a:endParaRPr lang="en-US" sz="1400" dirty="0"/>
          </a:p>
          <a:p>
            <a:pPr marL="285750" indent="-285750" algn="r" rtl="1">
              <a:buFont typeface="Wingdings,Sans-Serif" panose="05000000000000000000" pitchFamily="2" charset="2"/>
              <a:buChar char="ü"/>
            </a:pPr>
            <a:endParaRPr lang="ar-LB" sz="1400" dirty="0"/>
          </a:p>
          <a:p>
            <a:pPr marL="285750" indent="-285750" algn="r" rtl="1">
              <a:buFont typeface="Wingdings" panose="05000000000000000000" pitchFamily="2" charset="2"/>
              <a:buChar char="ü"/>
            </a:pPr>
            <a:endParaRPr lang="ar-LB" sz="1400" noProof="0" dirty="0"/>
          </a:p>
        </p:txBody>
      </p:sp>
      <p:sp>
        <p:nvSpPr>
          <p:cNvPr id="13" name="TextBox 12">
            <a:extLst>
              <a:ext uri="{FF2B5EF4-FFF2-40B4-BE49-F238E27FC236}">
                <a16:creationId xmlns:a16="http://schemas.microsoft.com/office/drawing/2014/main" id="{87687812-251F-1095-BC7A-8006F6317F6D}"/>
              </a:ext>
            </a:extLst>
          </p:cNvPr>
          <p:cNvSpPr txBox="1"/>
          <p:nvPr/>
        </p:nvSpPr>
        <p:spPr>
          <a:xfrm>
            <a:off x="3236588" y="4727577"/>
            <a:ext cx="1607127"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r" rtl="1">
              <a:buFont typeface="Wingdings,Sans-Serif" panose="05000000000000000000" pitchFamily="2" charset="2"/>
              <a:buChar char="ü"/>
            </a:pPr>
            <a:r>
              <a:rPr lang="ar-LB" sz="1400" dirty="0"/>
              <a:t>أبقِ النار بعيدة عن أي مواد قابلة للاشتعال وعن الأطفال</a:t>
            </a:r>
            <a:endParaRPr lang="en-US" sz="1400" dirty="0"/>
          </a:p>
          <a:p>
            <a:pPr marL="285750" indent="-285750" algn="r" rtl="1">
              <a:buFont typeface="Wingdings,Sans-Serif" panose="05000000000000000000" pitchFamily="2" charset="2"/>
              <a:buChar char="ü"/>
            </a:pPr>
            <a:endParaRPr lang="ar-LB" sz="1400" noProof="0" dirty="0"/>
          </a:p>
        </p:txBody>
      </p:sp>
      <p:sp>
        <p:nvSpPr>
          <p:cNvPr id="15" name="TextBox 14">
            <a:extLst>
              <a:ext uri="{FF2B5EF4-FFF2-40B4-BE49-F238E27FC236}">
                <a16:creationId xmlns:a16="http://schemas.microsoft.com/office/drawing/2014/main" id="{DBCC82A6-508B-08E2-1C6C-EA3C927F9E93}"/>
              </a:ext>
            </a:extLst>
          </p:cNvPr>
          <p:cNvSpPr txBox="1"/>
          <p:nvPr/>
        </p:nvSpPr>
        <p:spPr>
          <a:xfrm>
            <a:off x="4852931" y="5363164"/>
            <a:ext cx="2901821" cy="1169551"/>
          </a:xfrm>
          <a:prstGeom prst="rect">
            <a:avLst/>
          </a:prstGeom>
          <a:noFill/>
        </p:spPr>
        <p:txBody>
          <a:bodyPr wrap="square" lIns="91440" tIns="45720" rIns="91440" bIns="45720" anchor="t">
            <a:spAutoFit/>
          </a:bodyPr>
          <a:lstStyle/>
          <a:p>
            <a:pPr marL="285750" indent="-285750" algn="r" rtl="1">
              <a:buFont typeface="Wingdings,Sans-Serif" panose="05000000000000000000" pitchFamily="2" charset="2"/>
              <a:buChar char="q"/>
            </a:pPr>
            <a:r>
              <a:rPr lang="ar-LB" sz="1400" dirty="0">
                <a:solidFill>
                  <a:srgbClr val="000000"/>
                </a:solidFill>
                <a:ea typeface="+mn-lt"/>
              </a:rPr>
              <a:t>إبقاء اللهب داخل موقد أو قفص معدني</a:t>
            </a:r>
            <a:endParaRPr lang="en-US" sz="1400" dirty="0"/>
          </a:p>
          <a:p>
            <a:pPr marL="285750" indent="-285750" algn="r" rtl="1">
              <a:buFont typeface="Wingdings,Sans-Serif" panose="05000000000000000000" pitchFamily="2" charset="2"/>
              <a:buChar char="q"/>
            </a:pPr>
            <a:r>
              <a:rPr lang="ar-LB" sz="1400" dirty="0">
                <a:solidFill>
                  <a:srgbClr val="000000"/>
                </a:solidFill>
                <a:ea typeface="+mn-lt"/>
              </a:rPr>
              <a:t>رفع الموقد عن الارض باستخدام الطوب</a:t>
            </a:r>
            <a:endParaRPr lang="en-US" sz="1400" dirty="0">
              <a:solidFill>
                <a:srgbClr val="000000"/>
              </a:solidFill>
              <a:ea typeface="+mn-lt"/>
            </a:endParaRPr>
          </a:p>
          <a:p>
            <a:pPr algn="r" rtl="1"/>
            <a:endParaRPr lang="ar-LB" sz="1400" dirty="0"/>
          </a:p>
          <a:p>
            <a:pPr marL="285750" indent="-285750" algn="r" rtl="1">
              <a:buFont typeface="Wingdings" panose="05000000000000000000" pitchFamily="2" charset="2"/>
              <a:buChar char="q"/>
            </a:pPr>
            <a:endParaRPr lang="ar-LB" sz="1400" dirty="0">
              <a:solidFill>
                <a:srgbClr val="000000"/>
              </a:solidFill>
              <a:latin typeface="Calibri"/>
              <a:ea typeface="Calibri"/>
            </a:endParaRPr>
          </a:p>
          <a:p>
            <a:pPr algn="r" rtl="1"/>
            <a:endParaRPr lang="ar-LB" sz="1400" b="1" dirty="0">
              <a:solidFill>
                <a:srgbClr val="000000"/>
              </a:solidFill>
              <a:ea typeface="+mn-lt"/>
            </a:endParaRPr>
          </a:p>
        </p:txBody>
      </p:sp>
      <p:sp>
        <p:nvSpPr>
          <p:cNvPr id="17" name="TextBox 16">
            <a:extLst>
              <a:ext uri="{FF2B5EF4-FFF2-40B4-BE49-F238E27FC236}">
                <a16:creationId xmlns:a16="http://schemas.microsoft.com/office/drawing/2014/main" id="{122951AF-8930-4512-6F3C-F296F984304D}"/>
              </a:ext>
            </a:extLst>
          </p:cNvPr>
          <p:cNvSpPr txBox="1"/>
          <p:nvPr/>
        </p:nvSpPr>
        <p:spPr>
          <a:xfrm>
            <a:off x="7089944" y="5363201"/>
            <a:ext cx="2749422" cy="1169551"/>
          </a:xfrm>
          <a:prstGeom prst="rect">
            <a:avLst/>
          </a:prstGeom>
          <a:noFill/>
        </p:spPr>
        <p:txBody>
          <a:bodyPr wrap="square" lIns="91440" tIns="45720" rIns="91440" bIns="45720" anchor="t">
            <a:spAutoFit/>
          </a:bodyPr>
          <a:lstStyle/>
          <a:p>
            <a:pPr marL="285750" indent="-285750" algn="r" rtl="1">
              <a:buFont typeface="Wingdings,Sans-Serif" panose="05000000000000000000" pitchFamily="2" charset="2"/>
              <a:buChar char="q"/>
            </a:pPr>
            <a:r>
              <a:rPr lang="ar-LB" sz="1400" dirty="0">
                <a:solidFill>
                  <a:srgbClr val="000000"/>
                </a:solidFill>
                <a:ea typeface="+mn-lt"/>
              </a:rPr>
              <a:t>تجنّب اللهب المكشوف</a:t>
            </a:r>
          </a:p>
          <a:p>
            <a:pPr algn="r" rtl="1"/>
            <a:endParaRPr lang="ar-LB" sz="1400" dirty="0">
              <a:solidFill>
                <a:srgbClr val="000000"/>
              </a:solidFill>
              <a:ea typeface="+mn-lt"/>
            </a:endParaRPr>
          </a:p>
          <a:p>
            <a:pPr algn="r" rtl="1"/>
            <a:endParaRPr lang="ar-LB" sz="1400" dirty="0"/>
          </a:p>
          <a:p>
            <a:pPr marL="285750" indent="-285750" algn="r" rtl="1">
              <a:buFont typeface="Wingdings" panose="05000000000000000000" pitchFamily="2" charset="2"/>
              <a:buChar char="q"/>
            </a:pPr>
            <a:endParaRPr lang="ar-LB" sz="1400" dirty="0">
              <a:solidFill>
                <a:srgbClr val="000000"/>
              </a:solidFill>
              <a:latin typeface="Calibri"/>
              <a:ea typeface="Calibri"/>
            </a:endParaRPr>
          </a:p>
          <a:p>
            <a:pPr algn="r" rtl="1"/>
            <a:endParaRPr lang="ar-LB" sz="1400" b="1" dirty="0">
              <a:solidFill>
                <a:srgbClr val="000000"/>
              </a:solidFill>
              <a:ea typeface="+mn-lt"/>
            </a:endParaRPr>
          </a:p>
        </p:txBody>
      </p:sp>
      <p:sp>
        <p:nvSpPr>
          <p:cNvPr id="21" name="Slide Number Placeholder 56">
            <a:extLst>
              <a:ext uri="{FF2B5EF4-FFF2-40B4-BE49-F238E27FC236}">
                <a16:creationId xmlns:a16="http://schemas.microsoft.com/office/drawing/2014/main" id="{D42C3DC7-74D9-E5D5-24F9-DA77CF2B6AD5}"/>
              </a:ext>
            </a:extLst>
          </p:cNvPr>
          <p:cNvSpPr txBox="1">
            <a:spLocks/>
          </p:cNvSpPr>
          <p:nvPr/>
        </p:nvSpPr>
        <p:spPr>
          <a:xfrm>
            <a:off x="158395" y="6339624"/>
            <a:ext cx="308330" cy="531635"/>
          </a:xfrm>
          <a:prstGeom prst="rect">
            <a:avLst/>
          </a:prstGeom>
          <a:solidFill>
            <a:srgbClr val="980000"/>
          </a:solidFill>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1"/>
            <a:r>
              <a:rPr lang="ar-LB" sz="900" dirty="0">
                <a:solidFill>
                  <a:schemeClr val="bg1"/>
                </a:solidFill>
                <a:ea typeface="+mn-lt"/>
              </a:rPr>
              <a:t>١٥ </a:t>
            </a:r>
            <a:endParaRPr lang="en-US" sz="900" dirty="0"/>
          </a:p>
        </p:txBody>
      </p:sp>
      <p:sp>
        <p:nvSpPr>
          <p:cNvPr id="24" name="TextBox 23">
            <a:extLst>
              <a:ext uri="{FF2B5EF4-FFF2-40B4-BE49-F238E27FC236}">
                <a16:creationId xmlns:a16="http://schemas.microsoft.com/office/drawing/2014/main" id="{D051B19D-3963-C68E-81D5-6246FF4D00BE}"/>
              </a:ext>
            </a:extLst>
          </p:cNvPr>
          <p:cNvSpPr txBox="1"/>
          <p:nvPr/>
        </p:nvSpPr>
        <p:spPr>
          <a:xfrm>
            <a:off x="358748" y="6371615"/>
            <a:ext cx="4591373" cy="430887"/>
          </a:xfrm>
          <a:prstGeom prst="rect">
            <a:avLst/>
          </a:prstGeom>
          <a:noFill/>
        </p:spPr>
        <p:txBody>
          <a:bodyPr wrap="square" lIns="91440" tIns="45720" rIns="91440" bIns="45720" anchor="t">
            <a:spAutoFit/>
          </a:bodyPr>
          <a:lstStyle/>
          <a:p>
            <a:pPr algn="r" rtl="1"/>
            <a:r>
              <a:rPr lang="ar-LB" sz="1100" b="1" noProof="0" dirty="0">
                <a:latin typeface="Calibri" panose="020F0502020204030204" pitchFamily="34" charset="0"/>
                <a:ea typeface="Calibri" panose="020F0502020204030204" pitchFamily="34" charset="0"/>
              </a:rPr>
              <a:t>ملاحظة: </a:t>
            </a:r>
            <a:r>
              <a:rPr lang="ar-LB" sz="1100" noProof="0" dirty="0">
                <a:latin typeface="Calibri" panose="020F0502020204030204" pitchFamily="34" charset="0"/>
                <a:ea typeface="Calibri" panose="020F0502020204030204" pitchFamily="34" charset="0"/>
              </a:rPr>
              <a:t>هذه الأداة توفّر إرشادات أساسية فقط، وليست بديلاً عن التقييم الإنشائي من قبل الخبراء. (على الشركاء إدراج رقم الخط الساخن أو معلومات الاتصال).</a:t>
            </a:r>
          </a:p>
        </p:txBody>
      </p:sp>
      <p:sp>
        <p:nvSpPr>
          <p:cNvPr id="45" name="Slide Number Placeholder 56">
            <a:extLst>
              <a:ext uri="{FF2B5EF4-FFF2-40B4-BE49-F238E27FC236}">
                <a16:creationId xmlns:a16="http://schemas.microsoft.com/office/drawing/2014/main" id="{EF239201-6182-3926-1D8C-10969F6A831C}"/>
              </a:ext>
            </a:extLst>
          </p:cNvPr>
          <p:cNvSpPr txBox="1">
            <a:spLocks/>
          </p:cNvSpPr>
          <p:nvPr/>
        </p:nvSpPr>
        <p:spPr>
          <a:xfrm>
            <a:off x="5065213" y="6334236"/>
            <a:ext cx="308330" cy="531635"/>
          </a:xfrm>
          <a:prstGeom prst="rect">
            <a:avLst/>
          </a:prstGeom>
          <a:solidFill>
            <a:srgbClr val="980000"/>
          </a:solidFill>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1"/>
            <a:r>
              <a:rPr lang="ar-LB" sz="900">
                <a:solidFill>
                  <a:schemeClr val="bg1"/>
                </a:solidFill>
                <a:ea typeface="+mn-lt"/>
              </a:rPr>
              <a:t>١٤ </a:t>
            </a:r>
            <a:endParaRPr lang="en-US" sz="900"/>
          </a:p>
        </p:txBody>
      </p:sp>
      <p:sp>
        <p:nvSpPr>
          <p:cNvPr id="47" name="TextBox 46">
            <a:extLst>
              <a:ext uri="{FF2B5EF4-FFF2-40B4-BE49-F238E27FC236}">
                <a16:creationId xmlns:a16="http://schemas.microsoft.com/office/drawing/2014/main" id="{91CB46B5-9D45-D3CE-236C-95BAACF1E9FE}"/>
              </a:ext>
            </a:extLst>
          </p:cNvPr>
          <p:cNvSpPr txBox="1"/>
          <p:nvPr/>
        </p:nvSpPr>
        <p:spPr>
          <a:xfrm>
            <a:off x="5265566" y="6383160"/>
            <a:ext cx="4591373" cy="430887"/>
          </a:xfrm>
          <a:prstGeom prst="rect">
            <a:avLst/>
          </a:prstGeom>
          <a:noFill/>
        </p:spPr>
        <p:txBody>
          <a:bodyPr wrap="square" lIns="91440" tIns="45720" rIns="91440" bIns="45720" anchor="t">
            <a:spAutoFit/>
          </a:bodyPr>
          <a:lstStyle/>
          <a:p>
            <a:pPr algn="r" rtl="1"/>
            <a:r>
              <a:rPr lang="ar-LB" sz="1100" b="1" noProof="0" dirty="0">
                <a:latin typeface="Calibri" panose="020F0502020204030204" pitchFamily="34" charset="0"/>
                <a:ea typeface="Calibri" panose="020F0502020204030204" pitchFamily="34" charset="0"/>
              </a:rPr>
              <a:t>ملاحظة: </a:t>
            </a:r>
            <a:r>
              <a:rPr lang="ar-LB" sz="1100" noProof="0" dirty="0">
                <a:latin typeface="Calibri" panose="020F0502020204030204" pitchFamily="34" charset="0"/>
                <a:ea typeface="Calibri" panose="020F0502020204030204" pitchFamily="34" charset="0"/>
              </a:rPr>
              <a:t>هذه الأداة توفّر إرشادات أساسية فقط، وليست بديلاً عن التقييم الإنشائي من قبل الخبراء. (على الشركاء إدراج رقم الخط الساخن أو معلومات الاتصال).</a:t>
            </a:r>
          </a:p>
        </p:txBody>
      </p:sp>
      <p:sp>
        <p:nvSpPr>
          <p:cNvPr id="6" name="TextBox 5">
            <a:extLst>
              <a:ext uri="{FF2B5EF4-FFF2-40B4-BE49-F238E27FC236}">
                <a16:creationId xmlns:a16="http://schemas.microsoft.com/office/drawing/2014/main" id="{7AA40DEE-7E0E-31FA-5DBA-BC6CDCAEC0BC}"/>
              </a:ext>
            </a:extLst>
          </p:cNvPr>
          <p:cNvSpPr txBox="1"/>
          <p:nvPr/>
        </p:nvSpPr>
        <p:spPr>
          <a:xfrm>
            <a:off x="-250776" y="2206667"/>
            <a:ext cx="5006340" cy="307777"/>
          </a:xfrm>
          <a:prstGeom prst="rect">
            <a:avLst/>
          </a:prstGeom>
          <a:noFill/>
        </p:spPr>
        <p:txBody>
          <a:bodyPr wrap="square" lIns="91440" tIns="45720" rIns="91440" bIns="45720" anchor="t">
            <a:spAutoFit/>
          </a:bodyPr>
          <a:lstStyle>
            <a:defPPr>
              <a:defRPr lang="en-US"/>
            </a:defPPr>
            <a:lvl1pPr marL="285750" indent="-285750" algn="r" rtl="1">
              <a:buFont typeface="Wingdings" panose="05000000000000000000" pitchFamily="2" charset="2"/>
              <a:buChar char="q"/>
              <a:defRPr sz="1400">
                <a:solidFill>
                  <a:srgbClr val="000000"/>
                </a:solidFill>
                <a:ea typeface="+mn-lt"/>
              </a:defRPr>
            </a:lvl1pPr>
          </a:lstStyle>
          <a:p>
            <a:r>
              <a:rPr lang="ar-LB" dirty="0"/>
              <a:t>تأكد من إطفاء موقد الطهي بالكامل بعد الانتهاء من استخدام</a:t>
            </a:r>
            <a:endParaRPr lang="en-GB" dirty="0"/>
          </a:p>
        </p:txBody>
      </p:sp>
    </p:spTree>
    <p:extLst>
      <p:ext uri="{BB962C8B-B14F-4D97-AF65-F5344CB8AC3E}">
        <p14:creationId xmlns:p14="http://schemas.microsoft.com/office/powerpoint/2010/main" val="262963456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D60192D4247F428C7226BCA2806A6B" ma:contentTypeVersion="16" ma:contentTypeDescription="Create a new document." ma:contentTypeScope="" ma:versionID="df78cfbce1b05447484cc7e93ecdf4c4">
  <xsd:schema xmlns:xsd="http://www.w3.org/2001/XMLSchema" xmlns:xs="http://www.w3.org/2001/XMLSchema" xmlns:p="http://schemas.microsoft.com/office/2006/metadata/properties" xmlns:ns2="0ac05d1f-b661-4c63-a76d-b6071537df2a" xmlns:ns3="e47ba8cc-9817-4ab6-ae92-58f64126b60a" targetNamespace="http://schemas.microsoft.com/office/2006/metadata/properties" ma:root="true" ma:fieldsID="29a287a9638580596196b518e5268a87" ns2:_="" ns3:_="">
    <xsd:import namespace="0ac05d1f-b661-4c63-a76d-b6071537df2a"/>
    <xsd:import namespace="e47ba8cc-9817-4ab6-ae92-58f64126b60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DateTaken"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c05d1f-b661-4c63-a76d-b6071537df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8075169-e743-4e67-92e4-1780b43d74c6"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7ba8cc-9817-4ab6-ae92-58f64126b60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d289d8be-f11f-4eca-ad18-03d739e5cc41}" ma:internalName="TaxCatchAll" ma:showField="CatchAllData" ma:web="e47ba8cc-9817-4ab6-ae92-58f64126b6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47ba8cc-9817-4ab6-ae92-58f64126b60a" xsi:nil="true"/>
    <lcf76f155ced4ddcb4097134ff3c332f xmlns="0ac05d1f-b661-4c63-a76d-b6071537df2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FF693A-0331-441E-92A0-509A0901F40A}"/>
</file>

<file path=customXml/itemProps2.xml><?xml version="1.0" encoding="utf-8"?>
<ds:datastoreItem xmlns:ds="http://schemas.openxmlformats.org/officeDocument/2006/customXml" ds:itemID="{7365755C-24EE-4FAE-BA5A-EAC991352213}">
  <ds:schemaRefs>
    <ds:schemaRef ds:uri="http://purl.org/dc/elements/1.1/"/>
    <ds:schemaRef ds:uri="http://www.w3.org/XML/1998/namespace"/>
    <ds:schemaRef ds:uri="http://purl.org/dc/dcmitype/"/>
    <ds:schemaRef ds:uri="http://schemas.microsoft.com/office/2006/metadata/properties"/>
    <ds:schemaRef ds:uri="http://schemas.microsoft.com/office/2006/documentManagement/types"/>
    <ds:schemaRef ds:uri="http://purl.org/dc/terms/"/>
    <ds:schemaRef ds:uri="36fc475e-b6e5-412e-b617-83afc07dec43"/>
    <ds:schemaRef ds:uri="http://schemas.microsoft.com/office/infopath/2007/PartnerControls"/>
    <ds:schemaRef ds:uri="http://schemas.openxmlformats.org/package/2006/metadata/core-properties"/>
    <ds:schemaRef ds:uri="130541ce-0982-4138-826e-ddc41827d275"/>
  </ds:schemaRefs>
</ds:datastoreItem>
</file>

<file path=customXml/itemProps3.xml><?xml version="1.0" encoding="utf-8"?>
<ds:datastoreItem xmlns:ds="http://schemas.openxmlformats.org/officeDocument/2006/customXml" ds:itemID="{94514D34-538C-4597-8410-CBBA1633E4FE}">
  <ds:schemaRefs>
    <ds:schemaRef ds:uri="http://schemas.microsoft.com/sharepoint/v3/contenttype/forms"/>
  </ds:schemaRefs>
</ds:datastoreItem>
</file>

<file path=docMetadata/LabelInfo.xml><?xml version="1.0" encoding="utf-8"?>
<clbl:labelList xmlns:clbl="http://schemas.microsoft.com/office/2020/mipLabelMetadata">
  <clbl:label id="{b80c308c-d08d-4b07-915c-11a92d9cc6bd}" enabled="0" method="" siteId="{b80c308c-d08d-4b07-915c-11a92d9cc6bd}" removed="1"/>
</clbl:labelList>
</file>

<file path=docProps/app.xml><?xml version="1.0" encoding="utf-8"?>
<Properties xmlns="http://schemas.openxmlformats.org/officeDocument/2006/extended-properties" xmlns:vt="http://schemas.openxmlformats.org/officeDocument/2006/docPropsVTypes">
  <Template>Office Theme</Template>
  <TotalTime>92</TotalTime>
  <Words>1848</Words>
  <Application>Microsoft Office PowerPoint</Application>
  <PresentationFormat>A4 Paper (210x297 mm)</PresentationFormat>
  <Paragraphs>228</Paragraphs>
  <Slides>8</Slides>
  <Notes>7</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Ayoub, Rana</dc:creator>
  <cp:lastModifiedBy>Ayoub, Rana</cp:lastModifiedBy>
  <cp:revision>2</cp:revision>
  <dcterms:created xsi:type="dcterms:W3CDTF">2025-09-08T13:53:17Z</dcterms:created>
  <dcterms:modified xsi:type="dcterms:W3CDTF">2025-10-01T05:41:45Z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0x010100B5D60192D4247F428C7226BCA2806A6B</vt:lpwstr>
  </property>
  <property fmtid="{D5CDD505-2E9C-101B-9397-08002B2CF9AE}" pid="3" name="MediaServiceImageTags">
    <vt:lpwstr/>
  </property>
</Properties>
</file>